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36"/>
  </p:notesMasterIdLst>
  <p:sldIdLst>
    <p:sldId id="506" r:id="rId5"/>
    <p:sldId id="522" r:id="rId6"/>
    <p:sldId id="549" r:id="rId7"/>
    <p:sldId id="565" r:id="rId8"/>
    <p:sldId id="576" r:id="rId9"/>
    <p:sldId id="577" r:id="rId10"/>
    <p:sldId id="578" r:id="rId11"/>
    <p:sldId id="555" r:id="rId12"/>
    <p:sldId id="557" r:id="rId13"/>
    <p:sldId id="560" r:id="rId14"/>
    <p:sldId id="579" r:id="rId15"/>
    <p:sldId id="562" r:id="rId16"/>
    <p:sldId id="580" r:id="rId17"/>
    <p:sldId id="524" r:id="rId18"/>
    <p:sldId id="556" r:id="rId19"/>
    <p:sldId id="563" r:id="rId20"/>
    <p:sldId id="554" r:id="rId21"/>
    <p:sldId id="550" r:id="rId22"/>
    <p:sldId id="566" r:id="rId23"/>
    <p:sldId id="558" r:id="rId24"/>
    <p:sldId id="581" r:id="rId25"/>
    <p:sldId id="572" r:id="rId26"/>
    <p:sldId id="573" r:id="rId27"/>
    <p:sldId id="574" r:id="rId28"/>
    <p:sldId id="575" r:id="rId29"/>
    <p:sldId id="559" r:id="rId30"/>
    <p:sldId id="568" r:id="rId31"/>
    <p:sldId id="561" r:id="rId32"/>
    <p:sldId id="571" r:id="rId33"/>
    <p:sldId id="552" r:id="rId34"/>
    <p:sldId id="527" r:id="rId3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9DF"/>
    <a:srgbClr val="F8F329"/>
    <a:srgbClr val="004D6E"/>
    <a:srgbClr val="AE33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AF81EC-E7B0-490B-9849-7B5280535161}" v="15" dt="2023-09-28T14:12:57.2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91" autoAdjust="0"/>
    <p:restoredTop sz="94655"/>
  </p:normalViewPr>
  <p:slideViewPr>
    <p:cSldViewPr>
      <p:cViewPr varScale="1">
        <p:scale>
          <a:sx n="89" d="100"/>
          <a:sy n="89" d="100"/>
        </p:scale>
        <p:origin x="63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hanna Borostyan" userId="ad71b003-7e33-4e4b-89a9-37b085590c7d" providerId="ADAL" clId="{77AF81EC-E7B0-490B-9849-7B5280535161}"/>
    <pc:docChg chg="modSld">
      <pc:chgData name="Mehanna Borostyan" userId="ad71b003-7e33-4e4b-89a9-37b085590c7d" providerId="ADAL" clId="{77AF81EC-E7B0-490B-9849-7B5280535161}" dt="2023-09-28T14:27:14.805" v="28" actId="2"/>
      <pc:docMkLst>
        <pc:docMk/>
      </pc:docMkLst>
      <pc:sldChg chg="modSp mod">
        <pc:chgData name="Mehanna Borostyan" userId="ad71b003-7e33-4e4b-89a9-37b085590c7d" providerId="ADAL" clId="{77AF81EC-E7B0-490B-9849-7B5280535161}" dt="2023-09-28T14:21:50.380" v="24" actId="2711"/>
        <pc:sldMkLst>
          <pc:docMk/>
          <pc:sldMk cId="254024894" sldId="555"/>
        </pc:sldMkLst>
        <pc:spChg chg="mod">
          <ac:chgData name="Mehanna Borostyan" userId="ad71b003-7e33-4e4b-89a9-37b085590c7d" providerId="ADAL" clId="{77AF81EC-E7B0-490B-9849-7B5280535161}" dt="2023-09-28T14:21:50.380" v="24" actId="2711"/>
          <ac:spMkLst>
            <pc:docMk/>
            <pc:sldMk cId="254024894" sldId="555"/>
            <ac:spMk id="3" creationId="{A7C8FDD6-C9F6-4C43-BDE9-57DCFB75F1E6}"/>
          </ac:spMkLst>
        </pc:spChg>
      </pc:sldChg>
      <pc:sldChg chg="modSp mod">
        <pc:chgData name="Mehanna Borostyan" userId="ad71b003-7e33-4e4b-89a9-37b085590c7d" providerId="ADAL" clId="{77AF81EC-E7B0-490B-9849-7B5280535161}" dt="2023-09-28T14:21:58.609" v="26" actId="2711"/>
        <pc:sldMkLst>
          <pc:docMk/>
          <pc:sldMk cId="1654382285" sldId="557"/>
        </pc:sldMkLst>
        <pc:spChg chg="mod">
          <ac:chgData name="Mehanna Borostyan" userId="ad71b003-7e33-4e4b-89a9-37b085590c7d" providerId="ADAL" clId="{77AF81EC-E7B0-490B-9849-7B5280535161}" dt="2023-09-28T14:21:58.609" v="26" actId="2711"/>
          <ac:spMkLst>
            <pc:docMk/>
            <pc:sldMk cId="1654382285" sldId="557"/>
            <ac:spMk id="3" creationId="{A7C8FDD6-C9F6-4C43-BDE9-57DCFB75F1E6}"/>
          </ac:spMkLst>
        </pc:spChg>
      </pc:sldChg>
      <pc:sldChg chg="modSp mod">
        <pc:chgData name="Mehanna Borostyan" userId="ad71b003-7e33-4e4b-89a9-37b085590c7d" providerId="ADAL" clId="{77AF81EC-E7B0-490B-9849-7B5280535161}" dt="2023-09-28T14:27:14.805" v="28" actId="2"/>
        <pc:sldMkLst>
          <pc:docMk/>
          <pc:sldMk cId="1388356647" sldId="558"/>
        </pc:sldMkLst>
        <pc:spChg chg="mod">
          <ac:chgData name="Mehanna Borostyan" userId="ad71b003-7e33-4e4b-89a9-37b085590c7d" providerId="ADAL" clId="{77AF81EC-E7B0-490B-9849-7B5280535161}" dt="2023-09-28T14:27:14.805" v="28" actId="2"/>
          <ac:spMkLst>
            <pc:docMk/>
            <pc:sldMk cId="1388356647" sldId="558"/>
            <ac:spMk id="147" creationId="{0695B2B1-E132-49FE-B0CC-F68BF65CD605}"/>
          </ac:spMkLst>
        </pc:spChg>
      </pc:sldChg>
      <pc:sldChg chg="modSp mod">
        <pc:chgData name="Mehanna Borostyan" userId="ad71b003-7e33-4e4b-89a9-37b085590c7d" providerId="ADAL" clId="{77AF81EC-E7B0-490B-9849-7B5280535161}" dt="2023-09-28T14:12:57.216" v="18" actId="13926"/>
        <pc:sldMkLst>
          <pc:docMk/>
          <pc:sldMk cId="3015637464" sldId="568"/>
        </pc:sldMkLst>
        <pc:graphicFrameChg chg="mod modGraphic">
          <ac:chgData name="Mehanna Borostyan" userId="ad71b003-7e33-4e4b-89a9-37b085590c7d" providerId="ADAL" clId="{77AF81EC-E7B0-490B-9849-7B5280535161}" dt="2023-09-28T14:12:57.216" v="18" actId="13926"/>
          <ac:graphicFrameMkLst>
            <pc:docMk/>
            <pc:sldMk cId="3015637464" sldId="568"/>
            <ac:graphicFrameMk id="13" creationId="{0BF8E1EA-006D-1180-0998-61C85B20B345}"/>
          </ac:graphicFrameMkLst>
        </pc:graphicFrameChg>
      </pc:sldChg>
      <pc:sldChg chg="modSp mod">
        <pc:chgData name="Mehanna Borostyan" userId="ad71b003-7e33-4e4b-89a9-37b085590c7d" providerId="ADAL" clId="{77AF81EC-E7B0-490B-9849-7B5280535161}" dt="2023-09-28T14:21:32.010" v="22" actId="14100"/>
        <pc:sldMkLst>
          <pc:docMk/>
          <pc:sldMk cId="3622886238" sldId="576"/>
        </pc:sldMkLst>
        <pc:spChg chg="mod">
          <ac:chgData name="Mehanna Borostyan" userId="ad71b003-7e33-4e4b-89a9-37b085590c7d" providerId="ADAL" clId="{77AF81EC-E7B0-490B-9849-7B5280535161}" dt="2023-09-28T14:21:32.010" v="22" actId="14100"/>
          <ac:spMkLst>
            <pc:docMk/>
            <pc:sldMk cId="3622886238" sldId="576"/>
            <ac:spMk id="3" creationId="{A7C8FDD6-C9F6-4C43-BDE9-57DCFB75F1E6}"/>
          </ac:spMkLst>
        </pc:spChg>
      </pc:sldChg>
      <pc:sldChg chg="modSp mod">
        <pc:chgData name="Mehanna Borostyan" userId="ad71b003-7e33-4e4b-89a9-37b085590c7d" providerId="ADAL" clId="{77AF81EC-E7B0-490B-9849-7B5280535161}" dt="2023-09-28T14:21:42.220" v="23" actId="2711"/>
        <pc:sldMkLst>
          <pc:docMk/>
          <pc:sldMk cId="390480520" sldId="578"/>
        </pc:sldMkLst>
        <pc:spChg chg="mod">
          <ac:chgData name="Mehanna Borostyan" userId="ad71b003-7e33-4e4b-89a9-37b085590c7d" providerId="ADAL" clId="{77AF81EC-E7B0-490B-9849-7B5280535161}" dt="2023-09-28T14:21:42.220" v="23" actId="2711"/>
          <ac:spMkLst>
            <pc:docMk/>
            <pc:sldMk cId="390480520" sldId="578"/>
            <ac:spMk id="3" creationId="{A7C8FDD6-C9F6-4C43-BDE9-57DCFB75F1E6}"/>
          </ac:spMkLst>
        </pc:spChg>
      </pc:sldChg>
      <pc:sldChg chg="modSp mod">
        <pc:chgData name="Mehanna Borostyan" userId="ad71b003-7e33-4e4b-89a9-37b085590c7d" providerId="ADAL" clId="{77AF81EC-E7B0-490B-9849-7B5280535161}" dt="2023-09-28T14:22:06.498" v="27" actId="2711"/>
        <pc:sldMkLst>
          <pc:docMk/>
          <pc:sldMk cId="1084643552" sldId="579"/>
        </pc:sldMkLst>
        <pc:spChg chg="mod">
          <ac:chgData name="Mehanna Borostyan" userId="ad71b003-7e33-4e4b-89a9-37b085590c7d" providerId="ADAL" clId="{77AF81EC-E7B0-490B-9849-7B5280535161}" dt="2023-09-28T14:22:06.498" v="27" actId="2711"/>
          <ac:spMkLst>
            <pc:docMk/>
            <pc:sldMk cId="1084643552" sldId="579"/>
            <ac:spMk id="3" creationId="{A7C8FDD6-C9F6-4C43-BDE9-57DCFB75F1E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E95BC1-E174-4E8A-B9BA-078857A2D262}" type="doc">
      <dgm:prSet loTypeId="urn:microsoft.com/office/officeart/2005/8/layout/rings+Icon" loCatId="officeonline" qsTypeId="urn:microsoft.com/office/officeart/2005/8/quickstyle/simple1" qsCatId="simple" csTypeId="urn:microsoft.com/office/officeart/2005/8/colors/accent1_2" csCatId="accent1" phldr="1"/>
      <dgm:spPr/>
      <dgm:t>
        <a:bodyPr/>
        <a:lstStyle/>
        <a:p>
          <a:endParaRPr lang="en-US"/>
        </a:p>
      </dgm:t>
    </dgm:pt>
    <dgm:pt modelId="{33746208-C506-4CFC-810D-014246AC6BE4}">
      <dgm:prSet phldrT="[Text]" custT="1"/>
      <dgm:spPr>
        <a:solidFill>
          <a:srgbClr val="00A9DF">
            <a:alpha val="50000"/>
          </a:srgbClr>
        </a:solidFill>
      </dgm:spPr>
      <dgm:t>
        <a:bodyPr/>
        <a:lstStyle/>
        <a:p>
          <a:pPr>
            <a:buAutoNum type="arabicPeriod"/>
          </a:pPr>
          <a:r>
            <a:rPr lang="en-US" sz="1400" dirty="0">
              <a:solidFill>
                <a:schemeClr val="tx1"/>
              </a:solidFill>
              <a:latin typeface="+mn-lt"/>
            </a:rPr>
            <a:t>Identify and deepen our understanding of that highly specific central formal resolution purpose (including what it isn’t);</a:t>
          </a:r>
          <a:endParaRPr lang="en-US" sz="1400" dirty="0"/>
        </a:p>
      </dgm:t>
    </dgm:pt>
    <dgm:pt modelId="{062D57CE-6B36-4345-9C7C-D09D0007B6D2}" type="parTrans" cxnId="{C3118724-B47B-4B29-816D-DD2C04C93654}">
      <dgm:prSet/>
      <dgm:spPr/>
      <dgm:t>
        <a:bodyPr/>
        <a:lstStyle/>
        <a:p>
          <a:endParaRPr lang="en-US"/>
        </a:p>
      </dgm:t>
    </dgm:pt>
    <dgm:pt modelId="{2B182800-E7C6-47C4-BF30-33F822B9B4DD}" type="sibTrans" cxnId="{C3118724-B47B-4B29-816D-DD2C04C93654}">
      <dgm:prSet/>
      <dgm:spPr/>
      <dgm:t>
        <a:bodyPr/>
        <a:lstStyle/>
        <a:p>
          <a:endParaRPr lang="en-US"/>
        </a:p>
      </dgm:t>
    </dgm:pt>
    <dgm:pt modelId="{36438F1F-D6D3-4769-ABF2-FBF6D9AF9843}">
      <dgm:prSet phldrT="[Text]" custT="1"/>
      <dgm:spPr>
        <a:solidFill>
          <a:srgbClr val="00A9DF">
            <a:alpha val="50000"/>
          </a:srgbClr>
        </a:solidFill>
      </dgm:spPr>
      <dgm:t>
        <a:bodyPr/>
        <a:lstStyle/>
        <a:p>
          <a:pPr>
            <a:buAutoNum type="arabicPeriod"/>
          </a:pPr>
          <a:r>
            <a:rPr lang="en-US" sz="1400" dirty="0">
              <a:solidFill>
                <a:schemeClr val="tx1"/>
              </a:solidFill>
              <a:latin typeface="+mn-lt"/>
            </a:rPr>
            <a:t>Leave you with ways to continue deepening your understanding and practicing digestion and application of this critical concept</a:t>
          </a:r>
          <a:endParaRPr lang="en-US" sz="1400" dirty="0"/>
        </a:p>
      </dgm:t>
    </dgm:pt>
    <dgm:pt modelId="{A3723FAE-6C76-4067-B5DC-C2FB02F6A68E}" type="parTrans" cxnId="{D3F90121-A3BA-4D4A-8513-2446C7830C06}">
      <dgm:prSet/>
      <dgm:spPr/>
      <dgm:t>
        <a:bodyPr/>
        <a:lstStyle/>
        <a:p>
          <a:endParaRPr lang="en-US"/>
        </a:p>
      </dgm:t>
    </dgm:pt>
    <dgm:pt modelId="{2A51EB1D-60EF-40FB-B042-360976FB4839}" type="sibTrans" cxnId="{D3F90121-A3BA-4D4A-8513-2446C7830C06}">
      <dgm:prSet/>
      <dgm:spPr/>
      <dgm:t>
        <a:bodyPr/>
        <a:lstStyle/>
        <a:p>
          <a:endParaRPr lang="en-US"/>
        </a:p>
      </dgm:t>
    </dgm:pt>
    <dgm:pt modelId="{AE2C95B4-7AE9-46A9-A6B4-DCE191DB2B0F}">
      <dgm:prSet phldrT="[Text]" custT="1"/>
      <dgm:spPr>
        <a:solidFill>
          <a:srgbClr val="00A9DF">
            <a:alpha val="50000"/>
          </a:srgbClr>
        </a:solidFill>
      </dgm:spPr>
      <dgm:t>
        <a:bodyPr/>
        <a:lstStyle/>
        <a:p>
          <a:pPr>
            <a:buAutoNum type="arabicPeriod"/>
          </a:pPr>
          <a:r>
            <a:rPr lang="en-US" sz="1400" dirty="0">
              <a:solidFill>
                <a:schemeClr val="tx1"/>
              </a:solidFill>
              <a:latin typeface="+mn-lt"/>
            </a:rPr>
            <a:t>Identify and deepen our understanding of each team member’s role in effectively accomplishing that purpose;</a:t>
          </a:r>
          <a:endParaRPr lang="en-US" sz="1400" dirty="0"/>
        </a:p>
      </dgm:t>
    </dgm:pt>
    <dgm:pt modelId="{FB44A7AD-9AEE-4F46-8D6B-9C8DFF810C7D}" type="parTrans" cxnId="{72552573-ADA4-4664-88BF-2B6AFCBB753D}">
      <dgm:prSet/>
      <dgm:spPr/>
      <dgm:t>
        <a:bodyPr/>
        <a:lstStyle/>
        <a:p>
          <a:endParaRPr lang="en-US"/>
        </a:p>
      </dgm:t>
    </dgm:pt>
    <dgm:pt modelId="{7F9F9699-A818-4D88-8CFB-D89033B5F014}" type="sibTrans" cxnId="{72552573-ADA4-4664-88BF-2B6AFCBB753D}">
      <dgm:prSet/>
      <dgm:spPr/>
      <dgm:t>
        <a:bodyPr/>
        <a:lstStyle/>
        <a:p>
          <a:endParaRPr lang="en-US"/>
        </a:p>
      </dgm:t>
    </dgm:pt>
    <dgm:pt modelId="{6F721BCB-E9A0-4EB7-9A23-34E729C055C4}">
      <dgm:prSet phldrT="[Text]" custT="1"/>
      <dgm:spPr>
        <a:solidFill>
          <a:srgbClr val="00A9DF">
            <a:alpha val="50000"/>
          </a:srgbClr>
        </a:solidFill>
      </dgm:spPr>
      <dgm:t>
        <a:bodyPr/>
        <a:lstStyle/>
        <a:p>
          <a:pPr>
            <a:buAutoNum type="arabicPeriod"/>
          </a:pPr>
          <a:r>
            <a:rPr lang="en-US" sz="1400" dirty="0">
              <a:solidFill>
                <a:schemeClr val="tx1"/>
              </a:solidFill>
              <a:latin typeface="+mn-lt"/>
            </a:rPr>
            <a:t>Discuss and practice the highly technical core skills necessary to that purpose; and</a:t>
          </a:r>
        </a:p>
        <a:p>
          <a:pPr>
            <a:buAutoNum type="arabicPeriod"/>
          </a:pPr>
          <a:endParaRPr lang="en-US" sz="1300" dirty="0"/>
        </a:p>
      </dgm:t>
    </dgm:pt>
    <dgm:pt modelId="{B6BA5E40-5A74-49B8-BF1B-1915CB0AA169}" type="parTrans" cxnId="{E8B82235-3F1D-4C1D-87E8-0655CA8EBB78}">
      <dgm:prSet/>
      <dgm:spPr/>
      <dgm:t>
        <a:bodyPr/>
        <a:lstStyle/>
        <a:p>
          <a:endParaRPr lang="en-US"/>
        </a:p>
      </dgm:t>
    </dgm:pt>
    <dgm:pt modelId="{83D4950E-64D9-45A8-BAFC-2CAA5942BEC0}" type="sibTrans" cxnId="{E8B82235-3F1D-4C1D-87E8-0655CA8EBB78}">
      <dgm:prSet/>
      <dgm:spPr/>
      <dgm:t>
        <a:bodyPr/>
        <a:lstStyle/>
        <a:p>
          <a:endParaRPr lang="en-US"/>
        </a:p>
      </dgm:t>
    </dgm:pt>
    <dgm:pt modelId="{32DEABE5-D3EC-443C-8045-D33D2F9ADAC6}" type="pres">
      <dgm:prSet presAssocID="{C4E95BC1-E174-4E8A-B9BA-078857A2D262}" presName="Name0" presStyleCnt="0">
        <dgm:presLayoutVars>
          <dgm:chMax val="7"/>
          <dgm:dir/>
          <dgm:resizeHandles val="exact"/>
        </dgm:presLayoutVars>
      </dgm:prSet>
      <dgm:spPr/>
    </dgm:pt>
    <dgm:pt modelId="{4E02F8B1-15C5-4F6A-8284-E40F84762EB7}" type="pres">
      <dgm:prSet presAssocID="{C4E95BC1-E174-4E8A-B9BA-078857A2D262}" presName="ellipse1" presStyleLbl="vennNode1" presStyleIdx="0" presStyleCnt="4" custScaleX="79849" custScaleY="78622" custLinFactNeighborX="-56772" custLinFactNeighborY="33904">
        <dgm:presLayoutVars>
          <dgm:bulletEnabled val="1"/>
        </dgm:presLayoutVars>
      </dgm:prSet>
      <dgm:spPr/>
    </dgm:pt>
    <dgm:pt modelId="{42764AD7-D1AE-4F7B-B5BD-52703AD40FA5}" type="pres">
      <dgm:prSet presAssocID="{C4E95BC1-E174-4E8A-B9BA-078857A2D262}" presName="ellipse2" presStyleLbl="vennNode1" presStyleIdx="1" presStyleCnt="4" custScaleX="83395" custScaleY="78743" custLinFactX="25362" custLinFactNeighborX="100000" custLinFactNeighborY="-34461">
        <dgm:presLayoutVars>
          <dgm:bulletEnabled val="1"/>
        </dgm:presLayoutVars>
      </dgm:prSet>
      <dgm:spPr/>
    </dgm:pt>
    <dgm:pt modelId="{385C967A-8BC3-4051-9247-8A5104A0B49C}" type="pres">
      <dgm:prSet presAssocID="{C4E95BC1-E174-4E8A-B9BA-078857A2D262}" presName="ellipse3" presStyleLbl="vennNode1" presStyleIdx="2" presStyleCnt="4" custScaleX="78447" custScaleY="79037" custLinFactNeighborX="-67608" custLinFactNeighborY="34277">
        <dgm:presLayoutVars>
          <dgm:bulletEnabled val="1"/>
        </dgm:presLayoutVars>
      </dgm:prSet>
      <dgm:spPr/>
    </dgm:pt>
    <dgm:pt modelId="{D1E8BDD8-8145-45DD-BE25-98FC445BFC01}" type="pres">
      <dgm:prSet presAssocID="{C4E95BC1-E174-4E8A-B9BA-078857A2D262}" presName="ellipse4" presStyleLbl="vennNode1" presStyleIdx="3" presStyleCnt="4" custScaleX="82845" custScaleY="83357" custLinFactNeighborX="-49804" custLinFactNeighborY="-32154">
        <dgm:presLayoutVars>
          <dgm:bulletEnabled val="1"/>
        </dgm:presLayoutVars>
      </dgm:prSet>
      <dgm:spPr/>
    </dgm:pt>
  </dgm:ptLst>
  <dgm:cxnLst>
    <dgm:cxn modelId="{D3F90121-A3BA-4D4A-8513-2446C7830C06}" srcId="{C4E95BC1-E174-4E8A-B9BA-078857A2D262}" destId="{36438F1F-D6D3-4769-ABF2-FBF6D9AF9843}" srcOrd="1" destOrd="0" parTransId="{A3723FAE-6C76-4067-B5DC-C2FB02F6A68E}" sibTransId="{2A51EB1D-60EF-40FB-B042-360976FB4839}"/>
    <dgm:cxn modelId="{C3118724-B47B-4B29-816D-DD2C04C93654}" srcId="{C4E95BC1-E174-4E8A-B9BA-078857A2D262}" destId="{33746208-C506-4CFC-810D-014246AC6BE4}" srcOrd="0" destOrd="0" parTransId="{062D57CE-6B36-4345-9C7C-D09D0007B6D2}" sibTransId="{2B182800-E7C6-47C4-BF30-33F822B9B4DD}"/>
    <dgm:cxn modelId="{E8B82235-3F1D-4C1D-87E8-0655CA8EBB78}" srcId="{C4E95BC1-E174-4E8A-B9BA-078857A2D262}" destId="{6F721BCB-E9A0-4EB7-9A23-34E729C055C4}" srcOrd="3" destOrd="0" parTransId="{B6BA5E40-5A74-49B8-BF1B-1915CB0AA169}" sibTransId="{83D4950E-64D9-45A8-BAFC-2CAA5942BEC0}"/>
    <dgm:cxn modelId="{1734CC65-6FDC-4D67-85E4-CF508674004D}" type="presOf" srcId="{36438F1F-D6D3-4769-ABF2-FBF6D9AF9843}" destId="{42764AD7-D1AE-4F7B-B5BD-52703AD40FA5}" srcOrd="0" destOrd="0" presId="urn:microsoft.com/office/officeart/2005/8/layout/rings+Icon"/>
    <dgm:cxn modelId="{CCED9C4A-6CB6-4C59-AF4D-21E20E7749CC}" type="presOf" srcId="{6F721BCB-E9A0-4EB7-9A23-34E729C055C4}" destId="{D1E8BDD8-8145-45DD-BE25-98FC445BFC01}" srcOrd="0" destOrd="0" presId="urn:microsoft.com/office/officeart/2005/8/layout/rings+Icon"/>
    <dgm:cxn modelId="{C1089E6F-D4D8-4765-AA7E-E19A6F505746}" type="presOf" srcId="{33746208-C506-4CFC-810D-014246AC6BE4}" destId="{4E02F8B1-15C5-4F6A-8284-E40F84762EB7}" srcOrd="0" destOrd="0" presId="urn:microsoft.com/office/officeart/2005/8/layout/rings+Icon"/>
    <dgm:cxn modelId="{72552573-ADA4-4664-88BF-2B6AFCBB753D}" srcId="{C4E95BC1-E174-4E8A-B9BA-078857A2D262}" destId="{AE2C95B4-7AE9-46A9-A6B4-DCE191DB2B0F}" srcOrd="2" destOrd="0" parTransId="{FB44A7AD-9AEE-4F46-8D6B-9C8DFF810C7D}" sibTransId="{7F9F9699-A818-4D88-8CFB-D89033B5F014}"/>
    <dgm:cxn modelId="{0AC92FA4-CBC8-438C-A621-0375089F812A}" type="presOf" srcId="{C4E95BC1-E174-4E8A-B9BA-078857A2D262}" destId="{32DEABE5-D3EC-443C-8045-D33D2F9ADAC6}" srcOrd="0" destOrd="0" presId="urn:microsoft.com/office/officeart/2005/8/layout/rings+Icon"/>
    <dgm:cxn modelId="{F1E396DE-1E78-41BC-BC23-FEF60F6556FB}" type="presOf" srcId="{AE2C95B4-7AE9-46A9-A6B4-DCE191DB2B0F}" destId="{385C967A-8BC3-4051-9247-8A5104A0B49C}" srcOrd="0" destOrd="0" presId="urn:microsoft.com/office/officeart/2005/8/layout/rings+Icon"/>
    <dgm:cxn modelId="{8FD7588C-5279-4929-90FF-9438A826CD58}" type="presParOf" srcId="{32DEABE5-D3EC-443C-8045-D33D2F9ADAC6}" destId="{4E02F8B1-15C5-4F6A-8284-E40F84762EB7}" srcOrd="0" destOrd="0" presId="urn:microsoft.com/office/officeart/2005/8/layout/rings+Icon"/>
    <dgm:cxn modelId="{C4059257-C98D-4781-AF0F-3188DE56AC39}" type="presParOf" srcId="{32DEABE5-D3EC-443C-8045-D33D2F9ADAC6}" destId="{42764AD7-D1AE-4F7B-B5BD-52703AD40FA5}" srcOrd="1" destOrd="0" presId="urn:microsoft.com/office/officeart/2005/8/layout/rings+Icon"/>
    <dgm:cxn modelId="{E65E999B-4F8F-490D-A9D2-E7EDD9A6356C}" type="presParOf" srcId="{32DEABE5-D3EC-443C-8045-D33D2F9ADAC6}" destId="{385C967A-8BC3-4051-9247-8A5104A0B49C}" srcOrd="2" destOrd="0" presId="urn:microsoft.com/office/officeart/2005/8/layout/rings+Icon"/>
    <dgm:cxn modelId="{1E769311-8CE0-4D77-BF0D-344B3B03A2BD}" type="presParOf" srcId="{32DEABE5-D3EC-443C-8045-D33D2F9ADAC6}" destId="{D1E8BDD8-8145-45DD-BE25-98FC445BFC01}" srcOrd="3" destOrd="0" presId="urn:microsoft.com/office/officeart/2005/8/layout/rings+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5521A2-4303-4D73-AB48-3CA5E23B5CDE}"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C839D0B3-B135-4906-8670-701281EEB59E}">
      <dgm:prSet phldrT="[Text]"/>
      <dgm:spPr>
        <a:solidFill>
          <a:srgbClr val="00A9DF"/>
        </a:solidFill>
      </dgm:spPr>
      <dgm:t>
        <a:bodyPr/>
        <a:lstStyle/>
        <a:p>
          <a:r>
            <a:rPr lang="en-US" dirty="0">
              <a:solidFill>
                <a:schemeClr val="tx1"/>
              </a:solidFill>
            </a:rPr>
            <a:t>engaging in a course of conduct </a:t>
          </a:r>
        </a:p>
      </dgm:t>
    </dgm:pt>
    <dgm:pt modelId="{EF10D43F-4F61-42C1-9845-BEBD03F35332}" type="parTrans" cxnId="{ABF64B6F-A1D4-4A70-8A12-DABB5816D345}">
      <dgm:prSet/>
      <dgm:spPr/>
      <dgm:t>
        <a:bodyPr/>
        <a:lstStyle/>
        <a:p>
          <a:endParaRPr lang="en-US"/>
        </a:p>
      </dgm:t>
    </dgm:pt>
    <dgm:pt modelId="{A3C0FE76-1C96-40F7-8A81-225366B814AF}" type="sibTrans" cxnId="{ABF64B6F-A1D4-4A70-8A12-DABB5816D345}">
      <dgm:prSet/>
      <dgm:spPr/>
      <dgm:t>
        <a:bodyPr/>
        <a:lstStyle/>
        <a:p>
          <a:endParaRPr lang="en-US"/>
        </a:p>
      </dgm:t>
    </dgm:pt>
    <dgm:pt modelId="{54DC465D-1A8B-40B0-A7C6-AA91357984E7}">
      <dgm:prSet phldrT="[Text]"/>
      <dgm:spPr>
        <a:solidFill>
          <a:srgbClr val="00A9DF">
            <a:alpha val="90000"/>
          </a:srgbClr>
        </a:solidFill>
      </dgm:spPr>
      <dgm:t>
        <a:bodyPr/>
        <a:lstStyle/>
        <a:p>
          <a:r>
            <a:rPr lang="en-US" dirty="0"/>
            <a:t>directed at a specific person</a:t>
          </a:r>
        </a:p>
      </dgm:t>
    </dgm:pt>
    <dgm:pt modelId="{66CAD5B2-E389-4DE9-AAFD-E751589D1060}" type="parTrans" cxnId="{2AE8AC11-5440-4120-BB6B-6BF174A84FFE}">
      <dgm:prSet/>
      <dgm:spPr/>
      <dgm:t>
        <a:bodyPr/>
        <a:lstStyle/>
        <a:p>
          <a:endParaRPr lang="en-US"/>
        </a:p>
      </dgm:t>
    </dgm:pt>
    <dgm:pt modelId="{149165E2-391B-43B4-9C2F-3B518214636D}" type="sibTrans" cxnId="{2AE8AC11-5440-4120-BB6B-6BF174A84FFE}">
      <dgm:prSet/>
      <dgm:spPr/>
      <dgm:t>
        <a:bodyPr/>
        <a:lstStyle/>
        <a:p>
          <a:endParaRPr lang="en-US"/>
        </a:p>
      </dgm:t>
    </dgm:pt>
    <dgm:pt modelId="{8BD9480B-C55B-45E9-8917-E0E05A0F4754}">
      <dgm:prSet phldrT="[Text]"/>
      <dgm:spPr>
        <a:solidFill>
          <a:srgbClr val="00A9DF"/>
        </a:solidFill>
      </dgm:spPr>
      <dgm:t>
        <a:bodyPr/>
        <a:lstStyle/>
        <a:p>
          <a:r>
            <a:rPr lang="en-US" i="0" u="none" dirty="0">
              <a:solidFill>
                <a:schemeClr val="tx1"/>
              </a:solidFill>
            </a:rPr>
            <a:t>that [conduct] would cause a </a:t>
          </a:r>
          <a:r>
            <a:rPr lang="en-US" i="0" u="none" dirty="0">
              <a:solidFill>
                <a:schemeClr val="tx1"/>
              </a:solidFill>
              <a:highlight>
                <a:srgbClr val="FFFF00"/>
              </a:highlight>
            </a:rPr>
            <a:t>reasonable person </a:t>
          </a:r>
          <a:r>
            <a:rPr lang="en-US" i="0" u="none" dirty="0">
              <a:solidFill>
                <a:schemeClr val="tx1"/>
              </a:solidFill>
            </a:rPr>
            <a:t>to </a:t>
          </a:r>
        </a:p>
      </dgm:t>
    </dgm:pt>
    <dgm:pt modelId="{63DB4ED0-BDCB-4BA2-B27F-AA98132393BE}" type="parTrans" cxnId="{3D7078CB-89DE-46C9-961C-C01707296CC5}">
      <dgm:prSet/>
      <dgm:spPr/>
      <dgm:t>
        <a:bodyPr/>
        <a:lstStyle/>
        <a:p>
          <a:endParaRPr lang="en-US"/>
        </a:p>
      </dgm:t>
    </dgm:pt>
    <dgm:pt modelId="{FBEE0E45-E8C8-452A-91DC-0BE54AB6424F}" type="sibTrans" cxnId="{3D7078CB-89DE-46C9-961C-C01707296CC5}">
      <dgm:prSet/>
      <dgm:spPr/>
      <dgm:t>
        <a:bodyPr/>
        <a:lstStyle/>
        <a:p>
          <a:endParaRPr lang="en-US"/>
        </a:p>
      </dgm:t>
    </dgm:pt>
    <dgm:pt modelId="{74D446CD-4841-4840-BA30-7D6CFDAE52BF}">
      <dgm:prSet phldrT="[Text]"/>
      <dgm:spPr>
        <a:solidFill>
          <a:srgbClr val="00A9DF">
            <a:alpha val="90000"/>
          </a:srgbClr>
        </a:solidFill>
      </dgm:spPr>
      <dgm:t>
        <a:bodyPr/>
        <a:lstStyle/>
        <a:p>
          <a:r>
            <a:rPr lang="en-US" dirty="0"/>
            <a:t>fear for their safety           </a:t>
          </a:r>
          <a:r>
            <a:rPr lang="en-US" i="0" u="none" dirty="0">
              <a:solidFill>
                <a:schemeClr val="tx1"/>
              </a:solidFill>
              <a:highlight>
                <a:srgbClr val="FFFF00"/>
              </a:highlight>
            </a:rPr>
            <a:t>OR</a:t>
          </a:r>
          <a:r>
            <a:rPr lang="en-US" i="0" u="none" dirty="0">
              <a:solidFill>
                <a:schemeClr val="tx1"/>
              </a:solidFill>
            </a:rPr>
            <a:t>  </a:t>
          </a:r>
          <a:r>
            <a:rPr lang="en-US" dirty="0"/>
            <a:t>       </a:t>
          </a:r>
        </a:p>
      </dgm:t>
    </dgm:pt>
    <dgm:pt modelId="{CE9DFCC0-09A7-4DF7-B7FD-C44E24EFE4A3}" type="parTrans" cxnId="{7137C750-DE8A-4CD2-B257-E3BB1D97C99F}">
      <dgm:prSet/>
      <dgm:spPr/>
      <dgm:t>
        <a:bodyPr/>
        <a:lstStyle/>
        <a:p>
          <a:endParaRPr lang="en-US"/>
        </a:p>
      </dgm:t>
    </dgm:pt>
    <dgm:pt modelId="{84129EA3-1E6C-405B-84F5-6BDE7CA4EEB8}" type="sibTrans" cxnId="{7137C750-DE8A-4CD2-B257-E3BB1D97C99F}">
      <dgm:prSet/>
      <dgm:spPr/>
      <dgm:t>
        <a:bodyPr/>
        <a:lstStyle/>
        <a:p>
          <a:endParaRPr lang="en-US"/>
        </a:p>
      </dgm:t>
    </dgm:pt>
    <dgm:pt modelId="{2D8A653C-837D-4252-B5F1-7CCCBE37B78C}">
      <dgm:prSet phldrT="[Text]"/>
      <dgm:spPr>
        <a:solidFill>
          <a:srgbClr val="00A9DF">
            <a:alpha val="90000"/>
          </a:srgbClr>
        </a:solidFill>
      </dgm:spPr>
      <dgm:t>
        <a:bodyPr/>
        <a:lstStyle/>
        <a:p>
          <a:r>
            <a:rPr lang="en-US" dirty="0"/>
            <a:t>the safety of others </a:t>
          </a:r>
        </a:p>
      </dgm:t>
    </dgm:pt>
    <dgm:pt modelId="{BF0ECCA3-ED55-4ECD-B69F-93DE4BB1A899}" type="parTrans" cxnId="{382C0C1A-482C-44FC-ABBB-B0FFA53C24C7}">
      <dgm:prSet/>
      <dgm:spPr/>
      <dgm:t>
        <a:bodyPr/>
        <a:lstStyle/>
        <a:p>
          <a:endParaRPr lang="en-US"/>
        </a:p>
      </dgm:t>
    </dgm:pt>
    <dgm:pt modelId="{3ACA1BB7-C3BA-4365-9AD3-0FF3D443ED3C}" type="sibTrans" cxnId="{382C0C1A-482C-44FC-ABBB-B0FFA53C24C7}">
      <dgm:prSet/>
      <dgm:spPr/>
      <dgm:t>
        <a:bodyPr/>
        <a:lstStyle/>
        <a:p>
          <a:endParaRPr lang="en-US"/>
        </a:p>
      </dgm:t>
    </dgm:pt>
    <dgm:pt modelId="{9CF7B1AB-38D4-400C-B788-1567964B9676}">
      <dgm:prSet phldrT="[Text]"/>
      <dgm:spPr>
        <a:solidFill>
          <a:srgbClr val="00A9DF"/>
        </a:solidFill>
      </dgm:spPr>
      <dgm:t>
        <a:bodyPr/>
        <a:lstStyle/>
        <a:p>
          <a:r>
            <a:rPr lang="en-US" i="0" u="none" dirty="0">
              <a:solidFill>
                <a:schemeClr val="tx1"/>
              </a:solidFill>
              <a:highlight>
                <a:srgbClr val="FFFF00"/>
              </a:highlight>
            </a:rPr>
            <a:t>OR</a:t>
          </a:r>
          <a:r>
            <a:rPr lang="en-US" i="0" u="none" dirty="0">
              <a:solidFill>
                <a:schemeClr val="tx1"/>
              </a:solidFill>
            </a:rPr>
            <a:t> cause a reasonable person to </a:t>
          </a:r>
        </a:p>
      </dgm:t>
    </dgm:pt>
    <dgm:pt modelId="{45637137-5227-42A2-B668-7FA5B0522E06}" type="parTrans" cxnId="{D33FC3F6-959B-474F-AD2F-7CB5D216C20C}">
      <dgm:prSet/>
      <dgm:spPr/>
      <dgm:t>
        <a:bodyPr/>
        <a:lstStyle/>
        <a:p>
          <a:endParaRPr lang="en-US"/>
        </a:p>
      </dgm:t>
    </dgm:pt>
    <dgm:pt modelId="{FB25D21F-8EF8-4489-91CD-CF0EFE7D7281}" type="sibTrans" cxnId="{D33FC3F6-959B-474F-AD2F-7CB5D216C20C}">
      <dgm:prSet/>
      <dgm:spPr/>
      <dgm:t>
        <a:bodyPr/>
        <a:lstStyle/>
        <a:p>
          <a:endParaRPr lang="en-US"/>
        </a:p>
      </dgm:t>
    </dgm:pt>
    <dgm:pt modelId="{B59A3E17-C9F6-451D-919F-16BB94D3393F}">
      <dgm:prSet phldrT="[Text]"/>
      <dgm:spPr>
        <a:solidFill>
          <a:srgbClr val="00A9DF">
            <a:alpha val="90000"/>
          </a:srgbClr>
        </a:solidFill>
      </dgm:spPr>
      <dgm:t>
        <a:bodyPr/>
        <a:lstStyle/>
        <a:p>
          <a:r>
            <a:rPr lang="en-US" dirty="0"/>
            <a:t>suffer emotional distress </a:t>
          </a:r>
        </a:p>
      </dgm:t>
    </dgm:pt>
    <dgm:pt modelId="{22794964-054C-4FB5-AF6E-0D93126E1307}" type="parTrans" cxnId="{8E3726FA-E6D6-4E5C-8602-AA927C1ADEF2}">
      <dgm:prSet/>
      <dgm:spPr/>
      <dgm:t>
        <a:bodyPr/>
        <a:lstStyle/>
        <a:p>
          <a:endParaRPr lang="en-US"/>
        </a:p>
      </dgm:t>
    </dgm:pt>
    <dgm:pt modelId="{C7238F3D-E843-48AD-9ACF-40C46004882A}" type="sibTrans" cxnId="{8E3726FA-E6D6-4E5C-8602-AA927C1ADEF2}">
      <dgm:prSet/>
      <dgm:spPr/>
      <dgm:t>
        <a:bodyPr/>
        <a:lstStyle/>
        <a:p>
          <a:endParaRPr lang="en-US"/>
        </a:p>
      </dgm:t>
    </dgm:pt>
    <dgm:pt modelId="{7E8452FB-9E5C-4A0C-BE3A-AB62364CDFED}" type="pres">
      <dgm:prSet presAssocID="{CB5521A2-4303-4D73-AB48-3CA5E23B5CDE}" presName="Name0" presStyleCnt="0">
        <dgm:presLayoutVars>
          <dgm:dir/>
          <dgm:animLvl val="lvl"/>
          <dgm:resizeHandles val="exact"/>
        </dgm:presLayoutVars>
      </dgm:prSet>
      <dgm:spPr/>
    </dgm:pt>
    <dgm:pt modelId="{AB57C3DA-9A9D-4B1D-B719-6DBEC8D23106}" type="pres">
      <dgm:prSet presAssocID="{9CF7B1AB-38D4-400C-B788-1567964B9676}" presName="boxAndChildren" presStyleCnt="0"/>
      <dgm:spPr/>
    </dgm:pt>
    <dgm:pt modelId="{E5DA066D-B5FA-4257-BD31-FE77643F1876}" type="pres">
      <dgm:prSet presAssocID="{9CF7B1AB-38D4-400C-B788-1567964B9676}" presName="parentTextBox" presStyleLbl="node1" presStyleIdx="0" presStyleCnt="3"/>
      <dgm:spPr/>
    </dgm:pt>
    <dgm:pt modelId="{A425D8D4-7DE7-494B-87B0-C9C97B3D3A82}" type="pres">
      <dgm:prSet presAssocID="{9CF7B1AB-38D4-400C-B788-1567964B9676}" presName="entireBox" presStyleLbl="node1" presStyleIdx="0" presStyleCnt="3"/>
      <dgm:spPr/>
    </dgm:pt>
    <dgm:pt modelId="{F38D10B4-53BB-4016-BA61-F80A6D46BC7B}" type="pres">
      <dgm:prSet presAssocID="{9CF7B1AB-38D4-400C-B788-1567964B9676}" presName="descendantBox" presStyleCnt="0"/>
      <dgm:spPr/>
    </dgm:pt>
    <dgm:pt modelId="{80238E9A-255A-46DC-BA37-663F5B2F9ED5}" type="pres">
      <dgm:prSet presAssocID="{B59A3E17-C9F6-451D-919F-16BB94D3393F}" presName="childTextBox" presStyleLbl="fgAccFollowNode1" presStyleIdx="0" presStyleCnt="4">
        <dgm:presLayoutVars>
          <dgm:bulletEnabled val="1"/>
        </dgm:presLayoutVars>
      </dgm:prSet>
      <dgm:spPr/>
    </dgm:pt>
    <dgm:pt modelId="{E4AA81E3-CE8A-43D6-954F-554F85CCE1BB}" type="pres">
      <dgm:prSet presAssocID="{FBEE0E45-E8C8-452A-91DC-0BE54AB6424F}" presName="sp" presStyleCnt="0"/>
      <dgm:spPr/>
    </dgm:pt>
    <dgm:pt modelId="{371655FA-9013-4227-9504-5086B0A8EB9B}" type="pres">
      <dgm:prSet presAssocID="{8BD9480B-C55B-45E9-8917-E0E05A0F4754}" presName="arrowAndChildren" presStyleCnt="0"/>
      <dgm:spPr/>
    </dgm:pt>
    <dgm:pt modelId="{CFE37E32-80B2-4A80-A1FB-9E8507141FFF}" type="pres">
      <dgm:prSet presAssocID="{8BD9480B-C55B-45E9-8917-E0E05A0F4754}" presName="parentTextArrow" presStyleLbl="node1" presStyleIdx="0" presStyleCnt="3"/>
      <dgm:spPr/>
    </dgm:pt>
    <dgm:pt modelId="{E1959526-82E8-4133-B262-80D3C04475D1}" type="pres">
      <dgm:prSet presAssocID="{8BD9480B-C55B-45E9-8917-E0E05A0F4754}" presName="arrow" presStyleLbl="node1" presStyleIdx="1" presStyleCnt="3"/>
      <dgm:spPr/>
    </dgm:pt>
    <dgm:pt modelId="{CDED3256-B979-4FCB-BF8F-5FE2951A62E0}" type="pres">
      <dgm:prSet presAssocID="{8BD9480B-C55B-45E9-8917-E0E05A0F4754}" presName="descendantArrow" presStyleCnt="0"/>
      <dgm:spPr/>
    </dgm:pt>
    <dgm:pt modelId="{F77CD426-5E82-45D3-9D04-F79E3738ACFC}" type="pres">
      <dgm:prSet presAssocID="{74D446CD-4841-4840-BA30-7D6CFDAE52BF}" presName="childTextArrow" presStyleLbl="fgAccFollowNode1" presStyleIdx="1" presStyleCnt="4" custScaleX="130063">
        <dgm:presLayoutVars>
          <dgm:bulletEnabled val="1"/>
        </dgm:presLayoutVars>
      </dgm:prSet>
      <dgm:spPr/>
    </dgm:pt>
    <dgm:pt modelId="{5AEFD0CF-90C0-4693-A2FF-9D23F5401D33}" type="pres">
      <dgm:prSet presAssocID="{2D8A653C-837D-4252-B5F1-7CCCBE37B78C}" presName="childTextArrow" presStyleLbl="fgAccFollowNode1" presStyleIdx="2" presStyleCnt="4">
        <dgm:presLayoutVars>
          <dgm:bulletEnabled val="1"/>
        </dgm:presLayoutVars>
      </dgm:prSet>
      <dgm:spPr/>
    </dgm:pt>
    <dgm:pt modelId="{51F6AAA1-1891-4FD1-BB73-0661919BA8D7}" type="pres">
      <dgm:prSet presAssocID="{A3C0FE76-1C96-40F7-8A81-225366B814AF}" presName="sp" presStyleCnt="0"/>
      <dgm:spPr/>
    </dgm:pt>
    <dgm:pt modelId="{5A9D12AB-34FB-42B7-8E3E-58EB23F14EFE}" type="pres">
      <dgm:prSet presAssocID="{C839D0B3-B135-4906-8670-701281EEB59E}" presName="arrowAndChildren" presStyleCnt="0"/>
      <dgm:spPr/>
    </dgm:pt>
    <dgm:pt modelId="{84DEE0BC-CF7E-4AF7-9DF6-C741751E58E6}" type="pres">
      <dgm:prSet presAssocID="{C839D0B3-B135-4906-8670-701281EEB59E}" presName="parentTextArrow" presStyleLbl="node1" presStyleIdx="1" presStyleCnt="3"/>
      <dgm:spPr/>
    </dgm:pt>
    <dgm:pt modelId="{81C35F0D-9FC9-4D40-A771-08CB6F8429FD}" type="pres">
      <dgm:prSet presAssocID="{C839D0B3-B135-4906-8670-701281EEB59E}" presName="arrow" presStyleLbl="node1" presStyleIdx="2" presStyleCnt="3"/>
      <dgm:spPr/>
    </dgm:pt>
    <dgm:pt modelId="{806C42C8-913A-4D85-B220-254F8ADD130B}" type="pres">
      <dgm:prSet presAssocID="{C839D0B3-B135-4906-8670-701281EEB59E}" presName="descendantArrow" presStyleCnt="0"/>
      <dgm:spPr/>
    </dgm:pt>
    <dgm:pt modelId="{ABFDB040-298B-434D-9ABD-E3393C3634D7}" type="pres">
      <dgm:prSet presAssocID="{54DC465D-1A8B-40B0-A7C6-AA91357984E7}" presName="childTextArrow" presStyleLbl="fgAccFollowNode1" presStyleIdx="3" presStyleCnt="4">
        <dgm:presLayoutVars>
          <dgm:bulletEnabled val="1"/>
        </dgm:presLayoutVars>
      </dgm:prSet>
      <dgm:spPr/>
    </dgm:pt>
  </dgm:ptLst>
  <dgm:cxnLst>
    <dgm:cxn modelId="{D89F4E08-9FC9-4135-94AB-58927460EF49}" type="presOf" srcId="{74D446CD-4841-4840-BA30-7D6CFDAE52BF}" destId="{F77CD426-5E82-45D3-9D04-F79E3738ACFC}" srcOrd="0" destOrd="0" presId="urn:microsoft.com/office/officeart/2005/8/layout/process4"/>
    <dgm:cxn modelId="{2AE8AC11-5440-4120-BB6B-6BF174A84FFE}" srcId="{C839D0B3-B135-4906-8670-701281EEB59E}" destId="{54DC465D-1A8B-40B0-A7C6-AA91357984E7}" srcOrd="0" destOrd="0" parTransId="{66CAD5B2-E389-4DE9-AAFD-E751589D1060}" sibTransId="{149165E2-391B-43B4-9C2F-3B518214636D}"/>
    <dgm:cxn modelId="{2F3A0413-24C7-4936-B320-BD719EC4AD54}" type="presOf" srcId="{B59A3E17-C9F6-451D-919F-16BB94D3393F}" destId="{80238E9A-255A-46DC-BA37-663F5B2F9ED5}" srcOrd="0" destOrd="0" presId="urn:microsoft.com/office/officeart/2005/8/layout/process4"/>
    <dgm:cxn modelId="{382C0C1A-482C-44FC-ABBB-B0FFA53C24C7}" srcId="{8BD9480B-C55B-45E9-8917-E0E05A0F4754}" destId="{2D8A653C-837D-4252-B5F1-7CCCBE37B78C}" srcOrd="1" destOrd="0" parTransId="{BF0ECCA3-ED55-4ECD-B69F-93DE4BB1A899}" sibTransId="{3ACA1BB7-C3BA-4365-9AD3-0FF3D443ED3C}"/>
    <dgm:cxn modelId="{45FA4B36-967F-4FCF-9043-07F215E0B728}" type="presOf" srcId="{54DC465D-1A8B-40B0-A7C6-AA91357984E7}" destId="{ABFDB040-298B-434D-9ABD-E3393C3634D7}" srcOrd="0" destOrd="0" presId="urn:microsoft.com/office/officeart/2005/8/layout/process4"/>
    <dgm:cxn modelId="{24CA9F67-CC5A-4F97-B2C5-5BB7D5C36771}" type="presOf" srcId="{CB5521A2-4303-4D73-AB48-3CA5E23B5CDE}" destId="{7E8452FB-9E5C-4A0C-BE3A-AB62364CDFED}" srcOrd="0" destOrd="0" presId="urn:microsoft.com/office/officeart/2005/8/layout/process4"/>
    <dgm:cxn modelId="{ABF64B6F-A1D4-4A70-8A12-DABB5816D345}" srcId="{CB5521A2-4303-4D73-AB48-3CA5E23B5CDE}" destId="{C839D0B3-B135-4906-8670-701281EEB59E}" srcOrd="0" destOrd="0" parTransId="{EF10D43F-4F61-42C1-9845-BEBD03F35332}" sibTransId="{A3C0FE76-1C96-40F7-8A81-225366B814AF}"/>
    <dgm:cxn modelId="{7137C750-DE8A-4CD2-B257-E3BB1D97C99F}" srcId="{8BD9480B-C55B-45E9-8917-E0E05A0F4754}" destId="{74D446CD-4841-4840-BA30-7D6CFDAE52BF}" srcOrd="0" destOrd="0" parTransId="{CE9DFCC0-09A7-4DF7-B7FD-C44E24EFE4A3}" sibTransId="{84129EA3-1E6C-405B-84F5-6BDE7CA4EEB8}"/>
    <dgm:cxn modelId="{6D424477-2A0B-4C2B-BCA0-3E46A55A9B67}" type="presOf" srcId="{9CF7B1AB-38D4-400C-B788-1567964B9676}" destId="{E5DA066D-B5FA-4257-BD31-FE77643F1876}" srcOrd="0" destOrd="0" presId="urn:microsoft.com/office/officeart/2005/8/layout/process4"/>
    <dgm:cxn modelId="{B4B752A8-8729-443E-AE5A-2281572ED39C}" type="presOf" srcId="{C839D0B3-B135-4906-8670-701281EEB59E}" destId="{81C35F0D-9FC9-4D40-A771-08CB6F8429FD}" srcOrd="1" destOrd="0" presId="urn:microsoft.com/office/officeart/2005/8/layout/process4"/>
    <dgm:cxn modelId="{38C3F2B1-7B32-4756-920E-52B04DFCA70C}" type="presOf" srcId="{8BD9480B-C55B-45E9-8917-E0E05A0F4754}" destId="{CFE37E32-80B2-4A80-A1FB-9E8507141FFF}" srcOrd="0" destOrd="0" presId="urn:microsoft.com/office/officeart/2005/8/layout/process4"/>
    <dgm:cxn modelId="{F3DABABA-8F9F-423C-B8C6-89D97DA15C1B}" type="presOf" srcId="{8BD9480B-C55B-45E9-8917-E0E05A0F4754}" destId="{E1959526-82E8-4133-B262-80D3C04475D1}" srcOrd="1" destOrd="0" presId="urn:microsoft.com/office/officeart/2005/8/layout/process4"/>
    <dgm:cxn modelId="{3D7078CB-89DE-46C9-961C-C01707296CC5}" srcId="{CB5521A2-4303-4D73-AB48-3CA5E23B5CDE}" destId="{8BD9480B-C55B-45E9-8917-E0E05A0F4754}" srcOrd="1" destOrd="0" parTransId="{63DB4ED0-BDCB-4BA2-B27F-AA98132393BE}" sibTransId="{FBEE0E45-E8C8-452A-91DC-0BE54AB6424F}"/>
    <dgm:cxn modelId="{C7A3DBCC-3018-4C84-9DDF-2D7D5BBDD8B2}" type="presOf" srcId="{2D8A653C-837D-4252-B5F1-7CCCBE37B78C}" destId="{5AEFD0CF-90C0-4693-A2FF-9D23F5401D33}" srcOrd="0" destOrd="0" presId="urn:microsoft.com/office/officeart/2005/8/layout/process4"/>
    <dgm:cxn modelId="{FD60FBE6-0D65-4BCF-A030-15F5FFE1C95A}" type="presOf" srcId="{9CF7B1AB-38D4-400C-B788-1567964B9676}" destId="{A425D8D4-7DE7-494B-87B0-C9C97B3D3A82}" srcOrd="1" destOrd="0" presId="urn:microsoft.com/office/officeart/2005/8/layout/process4"/>
    <dgm:cxn modelId="{2A85F9E8-8AF6-4205-9112-86A7FF60F538}" type="presOf" srcId="{C839D0B3-B135-4906-8670-701281EEB59E}" destId="{84DEE0BC-CF7E-4AF7-9DF6-C741751E58E6}" srcOrd="0" destOrd="0" presId="urn:microsoft.com/office/officeart/2005/8/layout/process4"/>
    <dgm:cxn modelId="{D33FC3F6-959B-474F-AD2F-7CB5D216C20C}" srcId="{CB5521A2-4303-4D73-AB48-3CA5E23B5CDE}" destId="{9CF7B1AB-38D4-400C-B788-1567964B9676}" srcOrd="2" destOrd="0" parTransId="{45637137-5227-42A2-B668-7FA5B0522E06}" sibTransId="{FB25D21F-8EF8-4489-91CD-CF0EFE7D7281}"/>
    <dgm:cxn modelId="{8E3726FA-E6D6-4E5C-8602-AA927C1ADEF2}" srcId="{9CF7B1AB-38D4-400C-B788-1567964B9676}" destId="{B59A3E17-C9F6-451D-919F-16BB94D3393F}" srcOrd="0" destOrd="0" parTransId="{22794964-054C-4FB5-AF6E-0D93126E1307}" sibTransId="{C7238F3D-E843-48AD-9ACF-40C46004882A}"/>
    <dgm:cxn modelId="{46C8FE9E-3CD6-4A71-B189-32726BD78EA7}" type="presParOf" srcId="{7E8452FB-9E5C-4A0C-BE3A-AB62364CDFED}" destId="{AB57C3DA-9A9D-4B1D-B719-6DBEC8D23106}" srcOrd="0" destOrd="0" presId="urn:microsoft.com/office/officeart/2005/8/layout/process4"/>
    <dgm:cxn modelId="{9B98CAF2-5C76-4C4F-ACE2-2EBE7642559C}" type="presParOf" srcId="{AB57C3DA-9A9D-4B1D-B719-6DBEC8D23106}" destId="{E5DA066D-B5FA-4257-BD31-FE77643F1876}" srcOrd="0" destOrd="0" presId="urn:microsoft.com/office/officeart/2005/8/layout/process4"/>
    <dgm:cxn modelId="{1A6256C9-F2A7-4177-A6EA-2089127462E3}" type="presParOf" srcId="{AB57C3DA-9A9D-4B1D-B719-6DBEC8D23106}" destId="{A425D8D4-7DE7-494B-87B0-C9C97B3D3A82}" srcOrd="1" destOrd="0" presId="urn:microsoft.com/office/officeart/2005/8/layout/process4"/>
    <dgm:cxn modelId="{E0ED9D41-89F3-4340-944A-4E059711A216}" type="presParOf" srcId="{AB57C3DA-9A9D-4B1D-B719-6DBEC8D23106}" destId="{F38D10B4-53BB-4016-BA61-F80A6D46BC7B}" srcOrd="2" destOrd="0" presId="urn:microsoft.com/office/officeart/2005/8/layout/process4"/>
    <dgm:cxn modelId="{7AD9F26B-A147-4DD0-867C-A45761E95E6E}" type="presParOf" srcId="{F38D10B4-53BB-4016-BA61-F80A6D46BC7B}" destId="{80238E9A-255A-46DC-BA37-663F5B2F9ED5}" srcOrd="0" destOrd="0" presId="urn:microsoft.com/office/officeart/2005/8/layout/process4"/>
    <dgm:cxn modelId="{49E39035-253B-407D-950E-AB5799F7058D}" type="presParOf" srcId="{7E8452FB-9E5C-4A0C-BE3A-AB62364CDFED}" destId="{E4AA81E3-CE8A-43D6-954F-554F85CCE1BB}" srcOrd="1" destOrd="0" presId="urn:microsoft.com/office/officeart/2005/8/layout/process4"/>
    <dgm:cxn modelId="{CD614DCA-A2CF-4CE6-8592-8638FD5A8131}" type="presParOf" srcId="{7E8452FB-9E5C-4A0C-BE3A-AB62364CDFED}" destId="{371655FA-9013-4227-9504-5086B0A8EB9B}" srcOrd="2" destOrd="0" presId="urn:microsoft.com/office/officeart/2005/8/layout/process4"/>
    <dgm:cxn modelId="{30AA3F3D-7928-41D0-A04E-6940A2E25D79}" type="presParOf" srcId="{371655FA-9013-4227-9504-5086B0A8EB9B}" destId="{CFE37E32-80B2-4A80-A1FB-9E8507141FFF}" srcOrd="0" destOrd="0" presId="urn:microsoft.com/office/officeart/2005/8/layout/process4"/>
    <dgm:cxn modelId="{2B59FBDF-C014-4FFE-916D-756B81478769}" type="presParOf" srcId="{371655FA-9013-4227-9504-5086B0A8EB9B}" destId="{E1959526-82E8-4133-B262-80D3C04475D1}" srcOrd="1" destOrd="0" presId="urn:microsoft.com/office/officeart/2005/8/layout/process4"/>
    <dgm:cxn modelId="{6761E647-9511-4AE1-A79E-5933818889CB}" type="presParOf" srcId="{371655FA-9013-4227-9504-5086B0A8EB9B}" destId="{CDED3256-B979-4FCB-BF8F-5FE2951A62E0}" srcOrd="2" destOrd="0" presId="urn:microsoft.com/office/officeart/2005/8/layout/process4"/>
    <dgm:cxn modelId="{CC20D502-3347-418C-BD6B-B8F3DE29E5DF}" type="presParOf" srcId="{CDED3256-B979-4FCB-BF8F-5FE2951A62E0}" destId="{F77CD426-5E82-45D3-9D04-F79E3738ACFC}" srcOrd="0" destOrd="0" presId="urn:microsoft.com/office/officeart/2005/8/layout/process4"/>
    <dgm:cxn modelId="{1733DF7E-FF7A-4043-A9F4-328E71616A80}" type="presParOf" srcId="{CDED3256-B979-4FCB-BF8F-5FE2951A62E0}" destId="{5AEFD0CF-90C0-4693-A2FF-9D23F5401D33}" srcOrd="1" destOrd="0" presId="urn:microsoft.com/office/officeart/2005/8/layout/process4"/>
    <dgm:cxn modelId="{9ED5A267-9497-439F-A9AD-7D8F4579CBC7}" type="presParOf" srcId="{7E8452FB-9E5C-4A0C-BE3A-AB62364CDFED}" destId="{51F6AAA1-1891-4FD1-BB73-0661919BA8D7}" srcOrd="3" destOrd="0" presId="urn:microsoft.com/office/officeart/2005/8/layout/process4"/>
    <dgm:cxn modelId="{8DF9445A-F9CB-4A92-B0E9-397E2525BE85}" type="presParOf" srcId="{7E8452FB-9E5C-4A0C-BE3A-AB62364CDFED}" destId="{5A9D12AB-34FB-42B7-8E3E-58EB23F14EFE}" srcOrd="4" destOrd="0" presId="urn:microsoft.com/office/officeart/2005/8/layout/process4"/>
    <dgm:cxn modelId="{FB0ECF0F-370A-49E6-9F00-FA03869FA3DF}" type="presParOf" srcId="{5A9D12AB-34FB-42B7-8E3E-58EB23F14EFE}" destId="{84DEE0BC-CF7E-4AF7-9DF6-C741751E58E6}" srcOrd="0" destOrd="0" presId="urn:microsoft.com/office/officeart/2005/8/layout/process4"/>
    <dgm:cxn modelId="{54A00D35-A48E-4E38-8933-F7052B86CCFA}" type="presParOf" srcId="{5A9D12AB-34FB-42B7-8E3E-58EB23F14EFE}" destId="{81C35F0D-9FC9-4D40-A771-08CB6F8429FD}" srcOrd="1" destOrd="0" presId="urn:microsoft.com/office/officeart/2005/8/layout/process4"/>
    <dgm:cxn modelId="{D417CB7E-E7D0-4ACE-897A-9F99A7FF6B2D}" type="presParOf" srcId="{5A9D12AB-34FB-42B7-8E3E-58EB23F14EFE}" destId="{806C42C8-913A-4D85-B220-254F8ADD130B}" srcOrd="2" destOrd="0" presId="urn:microsoft.com/office/officeart/2005/8/layout/process4"/>
    <dgm:cxn modelId="{0BD0945F-BEE3-42CF-9014-D7713CA27DE6}" type="presParOf" srcId="{806C42C8-913A-4D85-B220-254F8ADD130B}" destId="{ABFDB040-298B-434D-9ABD-E3393C3634D7}"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02F8B1-15C5-4F6A-8284-E40F84762EB7}">
      <dsp:nvSpPr>
        <dsp:cNvPr id="0" name=""/>
        <dsp:cNvSpPr/>
      </dsp:nvSpPr>
      <dsp:spPr>
        <a:xfrm>
          <a:off x="0" y="1173558"/>
          <a:ext cx="2153288" cy="2120459"/>
        </a:xfrm>
        <a:prstGeom prst="ellipse">
          <a:avLst/>
        </a:prstGeom>
        <a:solidFill>
          <a:srgbClr val="00A9DF">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latin typeface="+mn-lt"/>
            </a:rPr>
            <a:t>Identify and deepen our understanding of that highly specific central formal resolution purpose (including what it isn’t);</a:t>
          </a:r>
          <a:endParaRPr lang="en-US" sz="1400" kern="1200" dirty="0"/>
        </a:p>
      </dsp:txBody>
      <dsp:txXfrm>
        <a:off x="315342" y="1484092"/>
        <a:ext cx="1522604" cy="1499391"/>
      </dsp:txXfrm>
    </dsp:sp>
    <dsp:sp modelId="{42764AD7-D1AE-4F7B-B5BD-52703AD40FA5}">
      <dsp:nvSpPr>
        <dsp:cNvPr id="0" name=""/>
        <dsp:cNvSpPr/>
      </dsp:nvSpPr>
      <dsp:spPr>
        <a:xfrm>
          <a:off x="5543104" y="1126871"/>
          <a:ext cx="2248913" cy="2123722"/>
        </a:xfrm>
        <a:prstGeom prst="ellipse">
          <a:avLst/>
        </a:prstGeom>
        <a:solidFill>
          <a:srgbClr val="00A9DF">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latin typeface="+mn-lt"/>
            </a:rPr>
            <a:t>Leave you with ways to continue deepening your understanding and practicing digestion and application of this critical concept</a:t>
          </a:r>
          <a:endParaRPr lang="en-US" sz="1400" kern="1200" dirty="0"/>
        </a:p>
      </dsp:txBody>
      <dsp:txXfrm>
        <a:off x="5872450" y="1437883"/>
        <a:ext cx="1590221" cy="1501698"/>
      </dsp:txXfrm>
    </dsp:sp>
    <dsp:sp modelId="{385C967A-8BC3-4051-9247-8A5104A0B49C}">
      <dsp:nvSpPr>
        <dsp:cNvPr id="0" name=""/>
        <dsp:cNvSpPr/>
      </dsp:nvSpPr>
      <dsp:spPr>
        <a:xfrm>
          <a:off x="1792754" y="1178022"/>
          <a:ext cx="2115480" cy="2131651"/>
        </a:xfrm>
        <a:prstGeom prst="ellipse">
          <a:avLst/>
        </a:prstGeom>
        <a:solidFill>
          <a:srgbClr val="00A9DF">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latin typeface="+mn-lt"/>
            </a:rPr>
            <a:t>Identify and deepen our understanding of each team member’s role in effectively accomplishing that purpose;</a:t>
          </a:r>
          <a:endParaRPr lang="en-US" sz="1400" kern="1200" dirty="0"/>
        </a:p>
      </dsp:txBody>
      <dsp:txXfrm>
        <a:off x="2102559" y="1490195"/>
        <a:ext cx="1495870" cy="1507305"/>
      </dsp:txXfrm>
    </dsp:sp>
    <dsp:sp modelId="{D1E8BDD8-8145-45DD-BE25-98FC445BFC01}">
      <dsp:nvSpPr>
        <dsp:cNvPr id="0" name=""/>
        <dsp:cNvSpPr/>
      </dsp:nvSpPr>
      <dsp:spPr>
        <a:xfrm>
          <a:off x="3601017" y="1126871"/>
          <a:ext cx="2234081" cy="2248163"/>
        </a:xfrm>
        <a:prstGeom prst="ellipse">
          <a:avLst/>
        </a:prstGeom>
        <a:solidFill>
          <a:srgbClr val="00A9DF">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latin typeface="+mn-lt"/>
            </a:rPr>
            <a:t>Discuss and practice the highly technical core skills necessary to that purpose; and</a:t>
          </a:r>
        </a:p>
        <a:p>
          <a:pPr marL="0" lvl="0" indent="0" algn="ctr" defTabSz="622300">
            <a:lnSpc>
              <a:spcPct val="90000"/>
            </a:lnSpc>
            <a:spcBef>
              <a:spcPct val="0"/>
            </a:spcBef>
            <a:spcAft>
              <a:spcPct val="35000"/>
            </a:spcAft>
            <a:buNone/>
          </a:pPr>
          <a:endParaRPr lang="en-US" sz="1300" kern="1200" dirty="0"/>
        </a:p>
      </dsp:txBody>
      <dsp:txXfrm>
        <a:off x="3928191" y="1456107"/>
        <a:ext cx="1579733" cy="15896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25D8D4-7DE7-494B-87B0-C9C97B3D3A82}">
      <dsp:nvSpPr>
        <dsp:cNvPr id="0" name=""/>
        <dsp:cNvSpPr/>
      </dsp:nvSpPr>
      <dsp:spPr>
        <a:xfrm>
          <a:off x="0" y="3441586"/>
          <a:ext cx="7239000" cy="1129605"/>
        </a:xfrm>
        <a:prstGeom prst="rect">
          <a:avLst/>
        </a:prstGeom>
        <a:solidFill>
          <a:srgbClr val="00A9D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i="0" u="none" kern="1200" dirty="0">
              <a:solidFill>
                <a:schemeClr val="tx1"/>
              </a:solidFill>
              <a:highlight>
                <a:srgbClr val="FFFF00"/>
              </a:highlight>
            </a:rPr>
            <a:t>OR</a:t>
          </a:r>
          <a:r>
            <a:rPr lang="en-US" sz="2100" i="0" u="none" kern="1200" dirty="0">
              <a:solidFill>
                <a:schemeClr val="tx1"/>
              </a:solidFill>
            </a:rPr>
            <a:t> cause a reasonable person to </a:t>
          </a:r>
        </a:p>
      </dsp:txBody>
      <dsp:txXfrm>
        <a:off x="0" y="3441586"/>
        <a:ext cx="7239000" cy="609986"/>
      </dsp:txXfrm>
    </dsp:sp>
    <dsp:sp modelId="{80238E9A-255A-46DC-BA37-663F5B2F9ED5}">
      <dsp:nvSpPr>
        <dsp:cNvPr id="0" name=""/>
        <dsp:cNvSpPr/>
      </dsp:nvSpPr>
      <dsp:spPr>
        <a:xfrm>
          <a:off x="0" y="4028981"/>
          <a:ext cx="7239000" cy="519618"/>
        </a:xfrm>
        <a:prstGeom prst="rect">
          <a:avLst/>
        </a:prstGeom>
        <a:solidFill>
          <a:srgbClr val="00A9D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suffer emotional distress </a:t>
          </a:r>
        </a:p>
      </dsp:txBody>
      <dsp:txXfrm>
        <a:off x="0" y="4028981"/>
        <a:ext cx="7239000" cy="519618"/>
      </dsp:txXfrm>
    </dsp:sp>
    <dsp:sp modelId="{E1959526-82E8-4133-B262-80D3C04475D1}">
      <dsp:nvSpPr>
        <dsp:cNvPr id="0" name=""/>
        <dsp:cNvSpPr/>
      </dsp:nvSpPr>
      <dsp:spPr>
        <a:xfrm rot="10800000">
          <a:off x="0" y="1721197"/>
          <a:ext cx="7239000" cy="1737333"/>
        </a:xfrm>
        <a:prstGeom prst="upArrowCallout">
          <a:avLst/>
        </a:prstGeom>
        <a:solidFill>
          <a:srgbClr val="00A9D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i="0" u="none" kern="1200" dirty="0">
              <a:solidFill>
                <a:schemeClr val="tx1"/>
              </a:solidFill>
            </a:rPr>
            <a:t>that [conduct] would cause a </a:t>
          </a:r>
          <a:r>
            <a:rPr lang="en-US" sz="2100" i="0" u="none" kern="1200" dirty="0">
              <a:solidFill>
                <a:schemeClr val="tx1"/>
              </a:solidFill>
              <a:highlight>
                <a:srgbClr val="FFFF00"/>
              </a:highlight>
            </a:rPr>
            <a:t>reasonable person </a:t>
          </a:r>
          <a:r>
            <a:rPr lang="en-US" sz="2100" i="0" u="none" kern="1200" dirty="0">
              <a:solidFill>
                <a:schemeClr val="tx1"/>
              </a:solidFill>
            </a:rPr>
            <a:t>to </a:t>
          </a:r>
        </a:p>
      </dsp:txBody>
      <dsp:txXfrm rot="-10800000">
        <a:off x="0" y="1721197"/>
        <a:ext cx="7239000" cy="609803"/>
      </dsp:txXfrm>
    </dsp:sp>
    <dsp:sp modelId="{F77CD426-5E82-45D3-9D04-F79E3738ACFC}">
      <dsp:nvSpPr>
        <dsp:cNvPr id="0" name=""/>
        <dsp:cNvSpPr/>
      </dsp:nvSpPr>
      <dsp:spPr>
        <a:xfrm>
          <a:off x="776" y="2331001"/>
          <a:ext cx="4091592" cy="519462"/>
        </a:xfrm>
        <a:prstGeom prst="rect">
          <a:avLst/>
        </a:prstGeom>
        <a:solidFill>
          <a:srgbClr val="00A9D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fear for their safety           </a:t>
          </a:r>
          <a:r>
            <a:rPr lang="en-US" sz="2500" i="0" u="none" kern="1200" dirty="0">
              <a:solidFill>
                <a:schemeClr val="tx1"/>
              </a:solidFill>
              <a:highlight>
                <a:srgbClr val="FFFF00"/>
              </a:highlight>
            </a:rPr>
            <a:t>OR</a:t>
          </a:r>
          <a:r>
            <a:rPr lang="en-US" sz="2500" i="0" u="none" kern="1200" dirty="0">
              <a:solidFill>
                <a:schemeClr val="tx1"/>
              </a:solidFill>
            </a:rPr>
            <a:t>  </a:t>
          </a:r>
          <a:r>
            <a:rPr lang="en-US" sz="2500" kern="1200" dirty="0"/>
            <a:t>       </a:t>
          </a:r>
        </a:p>
      </dsp:txBody>
      <dsp:txXfrm>
        <a:off x="776" y="2331001"/>
        <a:ext cx="4091592" cy="519462"/>
      </dsp:txXfrm>
    </dsp:sp>
    <dsp:sp modelId="{5AEFD0CF-90C0-4693-A2FF-9D23F5401D33}">
      <dsp:nvSpPr>
        <dsp:cNvPr id="0" name=""/>
        <dsp:cNvSpPr/>
      </dsp:nvSpPr>
      <dsp:spPr>
        <a:xfrm>
          <a:off x="4092369" y="2331001"/>
          <a:ext cx="3145854" cy="519462"/>
        </a:xfrm>
        <a:prstGeom prst="rect">
          <a:avLst/>
        </a:prstGeom>
        <a:solidFill>
          <a:srgbClr val="00A9D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the safety of others </a:t>
          </a:r>
        </a:p>
      </dsp:txBody>
      <dsp:txXfrm>
        <a:off x="4092369" y="2331001"/>
        <a:ext cx="3145854" cy="519462"/>
      </dsp:txXfrm>
    </dsp:sp>
    <dsp:sp modelId="{81C35F0D-9FC9-4D40-A771-08CB6F8429FD}">
      <dsp:nvSpPr>
        <dsp:cNvPr id="0" name=""/>
        <dsp:cNvSpPr/>
      </dsp:nvSpPr>
      <dsp:spPr>
        <a:xfrm rot="10800000">
          <a:off x="0" y="808"/>
          <a:ext cx="7239000" cy="1737333"/>
        </a:xfrm>
        <a:prstGeom prst="upArrowCallout">
          <a:avLst/>
        </a:prstGeom>
        <a:solidFill>
          <a:srgbClr val="00A9D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1"/>
              </a:solidFill>
            </a:rPr>
            <a:t>engaging in a course of conduct </a:t>
          </a:r>
        </a:p>
      </dsp:txBody>
      <dsp:txXfrm rot="-10800000">
        <a:off x="0" y="808"/>
        <a:ext cx="7239000" cy="609803"/>
      </dsp:txXfrm>
    </dsp:sp>
    <dsp:sp modelId="{ABFDB040-298B-434D-9ABD-E3393C3634D7}">
      <dsp:nvSpPr>
        <dsp:cNvPr id="0" name=""/>
        <dsp:cNvSpPr/>
      </dsp:nvSpPr>
      <dsp:spPr>
        <a:xfrm>
          <a:off x="0" y="610612"/>
          <a:ext cx="7239000" cy="519462"/>
        </a:xfrm>
        <a:prstGeom prst="rect">
          <a:avLst/>
        </a:prstGeom>
        <a:solidFill>
          <a:srgbClr val="00A9D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directed at a specific person</a:t>
          </a:r>
        </a:p>
      </dsp:txBody>
      <dsp:txXfrm>
        <a:off x="0" y="610612"/>
        <a:ext cx="7239000" cy="519462"/>
      </dsp:txXfrm>
    </dsp:sp>
  </dsp:spTree>
</dsp:drawing>
</file>

<file path=ppt/diagrams/layout1.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69424"/>
          </a:xfrm>
          <a:prstGeom prst="rect">
            <a:avLst/>
          </a:prstGeom>
        </p:spPr>
        <p:txBody>
          <a:bodyPr vert="horz" lIns="94231" tIns="47115" rIns="94231" bIns="47115" rtlCol="0"/>
          <a:lstStyle>
            <a:lvl1pPr algn="l">
              <a:defRPr sz="1200"/>
            </a:lvl1pPr>
          </a:lstStyle>
          <a:p>
            <a:endParaRPr lang="en-US" dirty="0"/>
          </a:p>
        </p:txBody>
      </p:sp>
      <p:sp>
        <p:nvSpPr>
          <p:cNvPr id="3" name="Date Placeholder 2"/>
          <p:cNvSpPr>
            <a:spLocks noGrp="1"/>
          </p:cNvSpPr>
          <p:nvPr>
            <p:ph type="dt" idx="1"/>
          </p:nvPr>
        </p:nvSpPr>
        <p:spPr>
          <a:xfrm>
            <a:off x="4023093" y="0"/>
            <a:ext cx="3077739" cy="469424"/>
          </a:xfrm>
          <a:prstGeom prst="rect">
            <a:avLst/>
          </a:prstGeom>
        </p:spPr>
        <p:txBody>
          <a:bodyPr vert="horz" lIns="94231" tIns="47115" rIns="94231" bIns="47115" rtlCol="0"/>
          <a:lstStyle>
            <a:lvl1pPr algn="r">
              <a:defRPr sz="1200"/>
            </a:lvl1pPr>
          </a:lstStyle>
          <a:p>
            <a:fld id="{7B8DA707-1725-41E4-A8F6-AE619ED0BB4D}" type="datetimeFigureOut">
              <a:rPr lang="en-US" smtClean="0"/>
              <a:pPr/>
              <a:t>9/28/2023</a:t>
            </a:fld>
            <a:endParaRPr lang="en-US" dirty="0"/>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31" tIns="47115" rIns="94231" bIns="47115"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31" tIns="47115" rIns="94231" bIns="4711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2"/>
            <a:ext cx="3077739" cy="469424"/>
          </a:xfrm>
          <a:prstGeom prst="rect">
            <a:avLst/>
          </a:prstGeom>
        </p:spPr>
        <p:txBody>
          <a:bodyPr vert="horz" lIns="94231" tIns="47115" rIns="94231" bIns="471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31" tIns="47115" rIns="94231" bIns="47115" rtlCol="0" anchor="b"/>
          <a:lstStyle>
            <a:lvl1pPr algn="r">
              <a:defRPr sz="1200"/>
            </a:lvl1pPr>
          </a:lstStyle>
          <a:p>
            <a:fld id="{38DC36B5-C11B-4F0A-BE30-5701DDD55E0A}" type="slidenum">
              <a:rPr lang="en-US" smtClean="0"/>
              <a:pPr/>
              <a:t>‹#›</a:t>
            </a:fld>
            <a:endParaRPr lang="en-US" dirty="0"/>
          </a:p>
        </p:txBody>
      </p:sp>
    </p:spTree>
    <p:extLst>
      <p:ext uri="{BB962C8B-B14F-4D97-AF65-F5344CB8AC3E}">
        <p14:creationId xmlns:p14="http://schemas.microsoft.com/office/powerpoint/2010/main" val="4228667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6744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2565363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1854085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4191019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277466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1287035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2637556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644028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013721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08124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515333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9460177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907043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29745302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4226660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20897582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1802825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r>
              <a:rPr lang="en-US" dirty="0"/>
              <a:t>Prohibitive conduct definitions – Josh I haven’t found a consistent definition of prohibited conduct </a:t>
            </a:r>
            <a:endParaRPr dirty="0"/>
          </a:p>
        </p:txBody>
      </p:sp>
    </p:spTree>
    <p:extLst>
      <p:ext uri="{BB962C8B-B14F-4D97-AF65-F5344CB8AC3E}">
        <p14:creationId xmlns:p14="http://schemas.microsoft.com/office/powerpoint/2010/main" val="34805026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16099044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25653638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41191478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r>
              <a:rPr lang="en-US" dirty="0"/>
              <a:t>Add prohibitive conduct list here </a:t>
            </a:r>
            <a:endParaRPr dirty="0"/>
          </a:p>
        </p:txBody>
      </p:sp>
    </p:spTree>
    <p:extLst>
      <p:ext uri="{BB962C8B-B14F-4D97-AF65-F5344CB8AC3E}">
        <p14:creationId xmlns:p14="http://schemas.microsoft.com/office/powerpoint/2010/main" val="4191019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7517349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2722712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128703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64402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013721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4210831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1243798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Google Shape;143;p:notes">
            <a:extLst>
              <a:ext uri="{FF2B5EF4-FFF2-40B4-BE49-F238E27FC236}">
                <a16:creationId xmlns:a16="http://schemas.microsoft.com/office/drawing/2014/main" id="{F474D9B2-7D80-4C8A-9290-13B4D9B42FA3}"/>
              </a:ext>
            </a:extLst>
          </p:cNvPr>
          <p:cNvSpPr>
            <a:spLocks noGrp="1" noRot="1" noChangeAspect="1" noTextEdit="1"/>
          </p:cNvSpPr>
          <p:nvPr>
            <p:ph type="sldImg" idx="2"/>
          </p:nvPr>
        </p:nvSpPr>
        <p:spPr>
          <a:noFill/>
          <a:ln>
            <a:headEnd/>
            <a:tailEnd/>
          </a:ln>
        </p:spPr>
      </p:sp>
      <p:sp>
        <p:nvSpPr>
          <p:cNvPr id="25602" name="Google Shape;144;p:notes">
            <a:extLst>
              <a:ext uri="{FF2B5EF4-FFF2-40B4-BE49-F238E27FC236}">
                <a16:creationId xmlns:a16="http://schemas.microsoft.com/office/drawing/2014/main" id="{46765AB2-3FAE-48EA-A188-98E6077D3B6E}"/>
              </a:ext>
            </a:extLst>
          </p:cNvPr>
          <p:cNvSpPr txBox="1">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29340649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7"/>
        <p:cNvGrpSpPr/>
        <p:nvPr/>
      </p:nvGrpSpPr>
      <p:grpSpPr>
        <a:xfrm>
          <a:off x="0" y="0"/>
          <a:ext cx="0" cy="0"/>
          <a:chOff x="0" y="0"/>
          <a:chExt cx="0" cy="0"/>
        </a:xfrm>
      </p:grpSpPr>
      <p:sp>
        <p:nvSpPr>
          <p:cNvPr id="15" name="Google Shape;12;p2">
            <a:extLst>
              <a:ext uri="{FF2B5EF4-FFF2-40B4-BE49-F238E27FC236}">
                <a16:creationId xmlns:a16="http://schemas.microsoft.com/office/drawing/2014/main" id="{916B8829-00C2-45BC-95CA-9D4F29664994}"/>
              </a:ext>
            </a:extLst>
          </p:cNvPr>
          <p:cNvSpPr txBox="1">
            <a:spLocks/>
          </p:cNvSpPr>
          <p:nvPr userDrawn="1"/>
        </p:nvSpPr>
        <p:spPr bwMode="auto">
          <a:xfrm>
            <a:off x="2421455" y="-65366"/>
            <a:ext cx="6831496" cy="929003"/>
          </a:xfrm>
          <a:prstGeom prst="rect">
            <a:avLst/>
          </a:prstGeom>
          <a:solidFill>
            <a:srgbClr val="00A9DF"/>
          </a:solidFill>
          <a:ln w="38100">
            <a:noFill/>
            <a:miter lim="800000"/>
            <a:headEnd/>
            <a:tailEnd/>
          </a:ln>
        </p:spPr>
        <p:txBody>
          <a:bodyPr lIns="91425" tIns="91425" rIns="91425" bIns="91425" anchor="ct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FFFFFF"/>
              </a:buClr>
              <a:buSzPts val="4800"/>
              <a:buFont typeface="Encode Sans" pitchFamily="2" charset="0"/>
              <a:buNone/>
            </a:pPr>
            <a:endParaRPr lang="en-US" altLang="en-US" sz="4800" b="1" dirty="0">
              <a:solidFill>
                <a:srgbClr val="284971"/>
              </a:solidFill>
              <a:latin typeface="Encode Sans" pitchFamily="2" charset="0"/>
              <a:cs typeface="Encode Sans" pitchFamily="2" charset="0"/>
              <a:sym typeface="Encode Sans" pitchFamily="2" charset="0"/>
            </a:endParaRPr>
          </a:p>
        </p:txBody>
      </p:sp>
      <p:sp>
        <p:nvSpPr>
          <p:cNvPr id="14" name="Google Shape;12;p2">
            <a:extLst>
              <a:ext uri="{FF2B5EF4-FFF2-40B4-BE49-F238E27FC236}">
                <a16:creationId xmlns:a16="http://schemas.microsoft.com/office/drawing/2014/main" id="{320AEEC6-C229-48CF-8D63-BA9FAA75F2F2}"/>
              </a:ext>
            </a:extLst>
          </p:cNvPr>
          <p:cNvSpPr txBox="1">
            <a:spLocks/>
          </p:cNvSpPr>
          <p:nvPr userDrawn="1"/>
        </p:nvSpPr>
        <p:spPr bwMode="auto">
          <a:xfrm>
            <a:off x="-72888" y="-19431"/>
            <a:ext cx="6831496" cy="929003"/>
          </a:xfrm>
          <a:prstGeom prst="rect">
            <a:avLst/>
          </a:prstGeom>
          <a:solidFill>
            <a:srgbClr val="004D6E"/>
          </a:solidFill>
          <a:ln w="38100">
            <a:noFill/>
            <a:miter lim="800000"/>
            <a:headEnd/>
            <a:tailEnd/>
          </a:ln>
        </p:spPr>
        <p:txBody>
          <a:bodyPr lIns="91425" tIns="91425" rIns="91425" bIns="91425" anchor="ct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FFFFFF"/>
              </a:buClr>
              <a:buSzPts val="4800"/>
              <a:buFont typeface="Encode Sans" pitchFamily="2" charset="0"/>
              <a:buNone/>
            </a:pPr>
            <a:endParaRPr lang="en-US" altLang="en-US" sz="4800" b="1" dirty="0">
              <a:solidFill>
                <a:srgbClr val="284971"/>
              </a:solidFill>
              <a:latin typeface="Encode Sans" pitchFamily="2" charset="0"/>
              <a:cs typeface="Encode Sans" pitchFamily="2" charset="0"/>
              <a:sym typeface="Encode Sans" pitchFamily="2" charset="0"/>
            </a:endParaRPr>
          </a:p>
        </p:txBody>
      </p:sp>
      <p:sp>
        <p:nvSpPr>
          <p:cNvPr id="34" name="Google Shape;34;p5"/>
          <p:cNvSpPr txBox="1">
            <a:spLocks noGrp="1"/>
          </p:cNvSpPr>
          <p:nvPr>
            <p:ph type="title"/>
          </p:nvPr>
        </p:nvSpPr>
        <p:spPr>
          <a:xfrm>
            <a:off x="549600" y="95499"/>
            <a:ext cx="7497000" cy="732800"/>
          </a:xfrm>
          <a:prstGeom prst="rect">
            <a:avLst/>
          </a:prstGeom>
        </p:spPr>
        <p:txBody>
          <a:bodyPr spcFirstLastPara="1">
            <a:noAutofit/>
          </a:bodyPr>
          <a:lstStyle>
            <a:lvl1pPr lvl="0">
              <a:spcBef>
                <a:spcPts val="0"/>
              </a:spcBef>
              <a:spcAft>
                <a:spcPts val="0"/>
              </a:spcAft>
              <a:buSzPts val="1800"/>
              <a:buNone/>
              <a:defRPr>
                <a:solidFill>
                  <a:schemeClr val="bg1"/>
                </a:solidFill>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r>
              <a:rPr lang="en-US" dirty="0"/>
              <a:t>Click to edit Master title style</a:t>
            </a:r>
            <a:endParaRPr dirty="0"/>
          </a:p>
        </p:txBody>
      </p:sp>
      <p:sp>
        <p:nvSpPr>
          <p:cNvPr id="35" name="Google Shape;35;p5"/>
          <p:cNvSpPr txBox="1">
            <a:spLocks noGrp="1"/>
          </p:cNvSpPr>
          <p:nvPr>
            <p:ph type="body" idx="1"/>
          </p:nvPr>
        </p:nvSpPr>
        <p:spPr>
          <a:xfrm>
            <a:off x="549600" y="1600200"/>
            <a:ext cx="7497000" cy="3928400"/>
          </a:xfrm>
          <a:prstGeom prst="rect">
            <a:avLst/>
          </a:prstGeom>
        </p:spPr>
        <p:txBody>
          <a:bodyPr spcFirstLastPara="1">
            <a:noAutofit/>
          </a:bodyPr>
          <a:lstStyle>
            <a:lvl1pPr marL="457200" lvl="0" indent="-381000">
              <a:spcBef>
                <a:spcPts val="600"/>
              </a:spcBef>
              <a:spcAft>
                <a:spcPts val="0"/>
              </a:spcAft>
              <a:buSzPts val="2400"/>
              <a:buChar char="▪"/>
              <a:defRPr>
                <a:solidFill>
                  <a:srgbClr val="284971"/>
                </a:solidFill>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pPr lvl="0"/>
            <a:r>
              <a:rPr lang="en-US" dirty="0"/>
              <a:t>Click to edit Master text styles</a:t>
            </a:r>
          </a:p>
        </p:txBody>
      </p:sp>
      <p:sp>
        <p:nvSpPr>
          <p:cNvPr id="12" name="Rectangle 11">
            <a:extLst>
              <a:ext uri="{FF2B5EF4-FFF2-40B4-BE49-F238E27FC236}">
                <a16:creationId xmlns:a16="http://schemas.microsoft.com/office/drawing/2014/main" id="{C93FF075-EF67-4962-9B53-09040E95ABF3}"/>
              </a:ext>
            </a:extLst>
          </p:cNvPr>
          <p:cNvSpPr/>
          <p:nvPr userDrawn="1"/>
        </p:nvSpPr>
        <p:spPr>
          <a:xfrm>
            <a:off x="-108952" y="6125634"/>
            <a:ext cx="9361903" cy="1022741"/>
          </a:xfrm>
          <a:prstGeom prst="rect">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lt1">
                  <a:alpha val="99000"/>
                </a:schemeClr>
              </a:solidFill>
            </a:endParaRPr>
          </a:p>
        </p:txBody>
      </p:sp>
      <p:sp>
        <p:nvSpPr>
          <p:cNvPr id="10" name="Rectangle 9">
            <a:extLst>
              <a:ext uri="{FF2B5EF4-FFF2-40B4-BE49-F238E27FC236}">
                <a16:creationId xmlns:a16="http://schemas.microsoft.com/office/drawing/2014/main" id="{2AA43D28-AEE1-4095-8DF6-2F5A40B08D43}"/>
              </a:ext>
            </a:extLst>
          </p:cNvPr>
          <p:cNvSpPr/>
          <p:nvPr userDrawn="1"/>
        </p:nvSpPr>
        <p:spPr>
          <a:xfrm>
            <a:off x="-108952" y="863639"/>
            <a:ext cx="9361903" cy="91868"/>
          </a:xfrm>
          <a:prstGeom prst="rect">
            <a:avLst/>
          </a:prstGeom>
          <a:solidFill>
            <a:srgbClr val="AE332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lt1">
                  <a:alpha val="99000"/>
                </a:schemeClr>
              </a:solidFill>
            </a:endParaRPr>
          </a:p>
        </p:txBody>
      </p:sp>
      <p:pic>
        <p:nvPicPr>
          <p:cNvPr id="3" name="Picture 2" descr="A picture containing logo&#10;&#10;Description automatically generated">
            <a:extLst>
              <a:ext uri="{FF2B5EF4-FFF2-40B4-BE49-F238E27FC236}">
                <a16:creationId xmlns:a16="http://schemas.microsoft.com/office/drawing/2014/main" id="{25DC144A-533B-6040-AEA1-95DD701882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0348" y="6173293"/>
            <a:ext cx="3192512" cy="598596"/>
          </a:xfrm>
          <a:prstGeom prst="rect">
            <a:avLst/>
          </a:prstGeom>
        </p:spPr>
      </p:pic>
    </p:spTree>
    <p:extLst>
      <p:ext uri="{BB962C8B-B14F-4D97-AF65-F5344CB8AC3E}">
        <p14:creationId xmlns:p14="http://schemas.microsoft.com/office/powerpoint/2010/main" val="2198891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BDE64D2-E2AB-4FCD-A671-7F338D514599}" type="datetime1">
              <a:rPr lang="en-US" smtClean="0"/>
              <a:t>9/28/2023</a:t>
            </a:fld>
            <a:endParaRPr lang="en-US"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BBD01593-ED35-4BDF-8801-0BD7D6D20C7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512D95-4B04-4D98-A24A-97200712227D}" type="datetime1">
              <a:rPr lang="en-US" smtClean="0"/>
              <a:t>9/28/2023</a:t>
            </a:fld>
            <a:endParaRPr lang="en-US"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BBD01593-ED35-4BDF-8801-0BD7D6D20C7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5ED9A08-F3DD-4C3B-AC71-12A0B7007E33}" type="datetime1">
              <a:rPr lang="en-US" smtClean="0"/>
              <a:t>9/28/2023</a:t>
            </a:fld>
            <a:endParaRPr lang="en-US"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BBD01593-ED35-4BDF-8801-0BD7D6D20C7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preserve="1" userDrawn="1">
  <p:cSld name="Title">
    <p:spTree>
      <p:nvGrpSpPr>
        <p:cNvPr id="1" name="Shape 9"/>
        <p:cNvGrpSpPr/>
        <p:nvPr/>
      </p:nvGrpSpPr>
      <p:grpSpPr>
        <a:xfrm>
          <a:off x="0" y="0"/>
          <a:ext cx="0" cy="0"/>
          <a:chOff x="0" y="0"/>
          <a:chExt cx="0" cy="0"/>
        </a:xfrm>
      </p:grpSpPr>
      <p:pic>
        <p:nvPicPr>
          <p:cNvPr id="6" name="Picture 5">
            <a:extLst>
              <a:ext uri="{FF2B5EF4-FFF2-40B4-BE49-F238E27FC236}">
                <a16:creationId xmlns:a16="http://schemas.microsoft.com/office/drawing/2014/main" id="{56D59062-3B74-496B-92E6-06B47278B8C8}"/>
              </a:ext>
            </a:extLst>
          </p:cNvPr>
          <p:cNvPicPr>
            <a:picLocks noChangeAspect="1"/>
          </p:cNvPicPr>
          <p:nvPr userDrawn="1"/>
        </p:nvPicPr>
        <p:blipFill>
          <a:blip r:embed="rId2">
            <a:extLst>
              <a:ext uri="{28A0092B-C50C-407E-A947-70E740481C1C}">
                <a14:useLocalDpi xmlns:a14="http://schemas.microsoft.com/office/drawing/2010/main" val="0"/>
              </a:ext>
            </a:extLst>
          </a:blip>
          <a:srcRect l="15201" r="15201"/>
          <a:stretch/>
        </p:blipFill>
        <p:spPr>
          <a:xfrm>
            <a:off x="-22168" y="-25552"/>
            <a:ext cx="9188335" cy="6909104"/>
          </a:xfrm>
          <a:prstGeom prst="rect">
            <a:avLst/>
          </a:prstGeom>
        </p:spPr>
      </p:pic>
      <p:sp>
        <p:nvSpPr>
          <p:cNvPr id="7" name="Rectangle 6">
            <a:extLst>
              <a:ext uri="{FF2B5EF4-FFF2-40B4-BE49-F238E27FC236}">
                <a16:creationId xmlns:a16="http://schemas.microsoft.com/office/drawing/2014/main" id="{5DC8DED4-2ED7-4156-9E1A-A50C6B5C4611}"/>
              </a:ext>
            </a:extLst>
          </p:cNvPr>
          <p:cNvSpPr/>
          <p:nvPr userDrawn="1"/>
        </p:nvSpPr>
        <p:spPr>
          <a:xfrm>
            <a:off x="-129003" y="6033765"/>
            <a:ext cx="9361903" cy="824235"/>
          </a:xfrm>
          <a:prstGeom prst="rect">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lt1">
                  <a:alpha val="99000"/>
                </a:schemeClr>
              </a:solidFill>
            </a:endParaRPr>
          </a:p>
        </p:txBody>
      </p:sp>
      <p:sp>
        <p:nvSpPr>
          <p:cNvPr id="11" name="Rectangle 10">
            <a:extLst>
              <a:ext uri="{FF2B5EF4-FFF2-40B4-BE49-F238E27FC236}">
                <a16:creationId xmlns:a16="http://schemas.microsoft.com/office/drawing/2014/main" id="{079A5014-29CF-432A-9C30-0F1BC6A42B2D}"/>
              </a:ext>
            </a:extLst>
          </p:cNvPr>
          <p:cNvSpPr/>
          <p:nvPr userDrawn="1"/>
        </p:nvSpPr>
        <p:spPr>
          <a:xfrm>
            <a:off x="-129004" y="5959567"/>
            <a:ext cx="9361903" cy="91868"/>
          </a:xfrm>
          <a:prstGeom prst="rect">
            <a:avLst/>
          </a:prstGeom>
          <a:solidFill>
            <a:srgbClr val="D1422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lt1">
                  <a:alpha val="99000"/>
                </a:schemeClr>
              </a:solidFill>
            </a:endParaRPr>
          </a:p>
        </p:txBody>
      </p:sp>
      <p:sp>
        <p:nvSpPr>
          <p:cNvPr id="12" name="Rectangle 11">
            <a:extLst>
              <a:ext uri="{FF2B5EF4-FFF2-40B4-BE49-F238E27FC236}">
                <a16:creationId xmlns:a16="http://schemas.microsoft.com/office/drawing/2014/main" id="{C77F6FF0-3037-4167-A7B3-1835760A3871}"/>
              </a:ext>
            </a:extLst>
          </p:cNvPr>
          <p:cNvSpPr/>
          <p:nvPr userDrawn="1"/>
        </p:nvSpPr>
        <p:spPr>
          <a:xfrm>
            <a:off x="778770" y="5959566"/>
            <a:ext cx="7689369" cy="91868"/>
          </a:xfrm>
          <a:prstGeom prst="rect">
            <a:avLst/>
          </a:prstGeom>
          <a:solidFill>
            <a:srgbClr val="1BC5C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lt1">
                  <a:alpha val="99000"/>
                </a:schemeClr>
              </a:solidFill>
            </a:endParaRPr>
          </a:p>
        </p:txBody>
      </p:sp>
      <p:sp>
        <p:nvSpPr>
          <p:cNvPr id="2" name="Oval 1">
            <a:extLst>
              <a:ext uri="{FF2B5EF4-FFF2-40B4-BE49-F238E27FC236}">
                <a16:creationId xmlns:a16="http://schemas.microsoft.com/office/drawing/2014/main" id="{AC69681C-DE3A-F340-8F55-C8724931A76E}"/>
              </a:ext>
            </a:extLst>
          </p:cNvPr>
          <p:cNvSpPr/>
          <p:nvPr userDrawn="1"/>
        </p:nvSpPr>
        <p:spPr>
          <a:xfrm>
            <a:off x="2514600" y="-529189"/>
            <a:ext cx="6421204" cy="6340566"/>
          </a:xfrm>
          <a:prstGeom prst="ellipse">
            <a:avLst/>
          </a:prstGeom>
          <a:solidFill>
            <a:srgbClr val="00A9DF"/>
          </a:solidFill>
          <a:effectLst>
            <a:outerShdw blurRad="50800" dist="50800" dir="5400000" algn="ctr" rotWithShape="0">
              <a:srgbClr val="00A9D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descr="A picture containing logo&#10;&#10;Description automatically generated">
            <a:extLst>
              <a:ext uri="{FF2B5EF4-FFF2-40B4-BE49-F238E27FC236}">
                <a16:creationId xmlns:a16="http://schemas.microsoft.com/office/drawing/2014/main" id="{22FBEBD3-C350-3D47-B9AC-498F4B641EF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0348" y="6173293"/>
            <a:ext cx="3192512" cy="598596"/>
          </a:xfrm>
          <a:prstGeom prst="rect">
            <a:avLst/>
          </a:prstGeom>
        </p:spPr>
      </p:pic>
    </p:spTree>
    <p:extLst>
      <p:ext uri="{BB962C8B-B14F-4D97-AF65-F5344CB8AC3E}">
        <p14:creationId xmlns:p14="http://schemas.microsoft.com/office/powerpoint/2010/main" val="20834233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33F99-BEE1-4539-9AC7-FE043E719797}" type="datetime1">
              <a:rPr lang="en-US" smtClean="0"/>
              <a:t>9/28/2023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01593-ED35-4BDF-8801-0BD7D6D20C7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6" r:id="rId1"/>
    <p:sldLayoutId id="2147483685" r:id="rId2"/>
    <p:sldLayoutId id="2147483686" r:id="rId3"/>
    <p:sldLayoutId id="2147483688" r:id="rId4"/>
    <p:sldLayoutId id="2147483697" r:id="rId5"/>
  </p:sldLayoutIdLst>
  <p:hf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D6D5D99-BD21-C94D-A60C-FEEB86F8623A}"/>
              </a:ext>
            </a:extLst>
          </p:cNvPr>
          <p:cNvSpPr/>
          <p:nvPr/>
        </p:nvSpPr>
        <p:spPr>
          <a:xfrm>
            <a:off x="3352800" y="533400"/>
            <a:ext cx="4870399" cy="2492990"/>
          </a:xfrm>
          <a:prstGeom prst="rect">
            <a:avLst/>
          </a:prstGeom>
        </p:spPr>
        <p:txBody>
          <a:bodyPr wrap="square">
            <a:spAutoFit/>
          </a:bodyPr>
          <a:lstStyle/>
          <a:p>
            <a:pPr algn="ctr"/>
            <a:r>
              <a:rPr lang="en-US" sz="3600" b="1" dirty="0">
                <a:solidFill>
                  <a:srgbClr val="004D6E"/>
                </a:solidFill>
                <a:latin typeface="+mj-lt"/>
                <a:cs typeface="Arial" panose="020B0604020202020204" pitchFamily="34" charset="0"/>
              </a:rPr>
              <a:t>TITLE IX </a:t>
            </a:r>
            <a:r>
              <a:rPr lang="en-US" sz="3600" b="1" i="1" u="sng" dirty="0">
                <a:solidFill>
                  <a:srgbClr val="004D6E"/>
                </a:solidFill>
                <a:latin typeface="+mj-lt"/>
                <a:cs typeface="Arial" panose="020B0604020202020204" pitchFamily="34" charset="0"/>
              </a:rPr>
              <a:t>TEAM</a:t>
            </a:r>
            <a:r>
              <a:rPr lang="en-US" sz="3600" b="1" dirty="0">
                <a:solidFill>
                  <a:srgbClr val="004D6E"/>
                </a:solidFill>
                <a:latin typeface="+mj-lt"/>
                <a:cs typeface="Arial" panose="020B0604020202020204" pitchFamily="34" charset="0"/>
              </a:rPr>
              <a:t> TRAINING UPDATE: </a:t>
            </a:r>
          </a:p>
          <a:p>
            <a:pPr algn="ctr"/>
            <a:r>
              <a:rPr lang="en-US" sz="2800" b="1" i="1" dirty="0">
                <a:solidFill>
                  <a:schemeClr val="bg1"/>
                </a:solidFill>
                <a:latin typeface="+mj-lt"/>
                <a:cs typeface="Arial" panose="020B0604020202020204" pitchFamily="34" charset="0"/>
              </a:rPr>
              <a:t>MINING OPPORTUNITY FROM UNCERTAINTY BY REFOCUSING ON FUNDAMENTALS</a:t>
            </a:r>
          </a:p>
        </p:txBody>
      </p:sp>
      <p:sp>
        <p:nvSpPr>
          <p:cNvPr id="5" name="Rectangle 4">
            <a:extLst>
              <a:ext uri="{FF2B5EF4-FFF2-40B4-BE49-F238E27FC236}">
                <a16:creationId xmlns:a16="http://schemas.microsoft.com/office/drawing/2014/main" id="{190B5845-8B1D-5443-9A90-6E2480B22653}"/>
              </a:ext>
            </a:extLst>
          </p:cNvPr>
          <p:cNvSpPr/>
          <p:nvPr/>
        </p:nvSpPr>
        <p:spPr>
          <a:xfrm>
            <a:off x="4038600" y="2963833"/>
            <a:ext cx="5105400" cy="1055674"/>
          </a:xfrm>
          <a:prstGeom prst="rect">
            <a:avLst/>
          </a:prstGeom>
        </p:spPr>
        <p:txBody>
          <a:bodyPr wrap="square">
            <a:spAutoFit/>
          </a:bodyPr>
          <a:lstStyle/>
          <a:p>
            <a:pPr>
              <a:lnSpc>
                <a:spcPct val="90000"/>
              </a:lnSpc>
              <a:spcBef>
                <a:spcPts val="0"/>
              </a:spcBef>
              <a:spcAft>
                <a:spcPts val="600"/>
              </a:spcAft>
            </a:pPr>
            <a:r>
              <a:rPr lang="en-US" sz="3200" dirty="0">
                <a:solidFill>
                  <a:srgbClr val="004D6E"/>
                </a:solidFill>
              </a:rPr>
              <a:t>Stephanie Karn &amp; </a:t>
            </a:r>
          </a:p>
          <a:p>
            <a:pPr>
              <a:lnSpc>
                <a:spcPct val="90000"/>
              </a:lnSpc>
              <a:spcBef>
                <a:spcPts val="0"/>
              </a:spcBef>
              <a:spcAft>
                <a:spcPts val="600"/>
              </a:spcAft>
            </a:pPr>
            <a:r>
              <a:rPr lang="en-US" sz="3200" dirty="0">
                <a:solidFill>
                  <a:srgbClr val="004D6E"/>
                </a:solidFill>
              </a:rPr>
              <a:t>Josh Whitlock, KVCF</a:t>
            </a:r>
          </a:p>
        </p:txBody>
      </p:sp>
      <p:sp>
        <p:nvSpPr>
          <p:cNvPr id="6" name="Rectangle 5">
            <a:extLst>
              <a:ext uri="{FF2B5EF4-FFF2-40B4-BE49-F238E27FC236}">
                <a16:creationId xmlns:a16="http://schemas.microsoft.com/office/drawing/2014/main" id="{0277225E-5D6B-3D4E-8040-4A45036EBE75}"/>
              </a:ext>
            </a:extLst>
          </p:cNvPr>
          <p:cNvSpPr/>
          <p:nvPr/>
        </p:nvSpPr>
        <p:spPr>
          <a:xfrm>
            <a:off x="4343400" y="3831611"/>
            <a:ext cx="3138360" cy="523220"/>
          </a:xfrm>
          <a:prstGeom prst="rect">
            <a:avLst/>
          </a:prstGeom>
        </p:spPr>
        <p:txBody>
          <a:bodyPr wrap="none">
            <a:spAutoFit/>
          </a:bodyPr>
          <a:lstStyle/>
          <a:p>
            <a:pPr algn="ctr"/>
            <a:r>
              <a:rPr lang="en-US" sz="2800" dirty="0">
                <a:solidFill>
                  <a:schemeClr val="bg1"/>
                </a:solidFill>
                <a:cs typeface="Arial" panose="020B0604020202020204" pitchFamily="34" charset="0"/>
              </a:rPr>
              <a:t>September 28, 2023</a:t>
            </a:r>
          </a:p>
        </p:txBody>
      </p:sp>
    </p:spTree>
    <p:extLst>
      <p:ext uri="{BB962C8B-B14F-4D97-AF65-F5344CB8AC3E}">
        <p14:creationId xmlns:p14="http://schemas.microsoft.com/office/powerpoint/2010/main" val="378068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3200" b="1" dirty="0">
                <a:latin typeface="+mj-lt"/>
              </a:rPr>
              <a:t>REPORTING OBLIGATIONS (CONT.)</a:t>
            </a:r>
            <a:endParaRPr lang="en-US" sz="3200" b="1" dirty="0">
              <a:solidFill>
                <a:schemeClr val="bg1">
                  <a:lumMod val="95000"/>
                </a:schemeClr>
              </a:solidFill>
              <a:latin typeface="+mj-lt"/>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49600" y="1371600"/>
            <a:ext cx="8061000" cy="4495800"/>
          </a:xfrm>
        </p:spPr>
        <p:txBody>
          <a:bodyPr/>
          <a:lstStyle/>
          <a:p>
            <a:pPr marL="285750" indent="-285750">
              <a:lnSpc>
                <a:spcPct val="107000"/>
              </a:lnSpc>
              <a:spcBef>
                <a:spcPts val="0"/>
              </a:spcBef>
            </a:pPr>
            <a:r>
              <a:rPr lang="en-US" sz="2400" dirty="0">
                <a:solidFill>
                  <a:schemeClr val="tx1"/>
                </a:solidFill>
                <a:latin typeface="+mn-lt"/>
                <a:ea typeface="Calibri" panose="020F0502020204030204" pitchFamily="34" charset="0"/>
                <a:cs typeface="Times New Roman" panose="02020603050405020304" pitchFamily="18" charset="0"/>
              </a:rPr>
              <a:t>WHEN IN DOUBT, REPORT.</a:t>
            </a:r>
          </a:p>
          <a:p>
            <a:pPr marL="742950" lvl="1" indent="-285750">
              <a:lnSpc>
                <a:spcPct val="107000"/>
              </a:lnSpc>
            </a:pPr>
            <a:r>
              <a:rPr lang="en-US" sz="1800" dirty="0">
                <a:latin typeface="+mn-lt"/>
                <a:ea typeface="Calibri" panose="020F0502020204030204" pitchFamily="34" charset="0"/>
                <a:cs typeface="Times New Roman" panose="02020603050405020304" pitchFamily="18" charset="0"/>
              </a:rPr>
              <a:t>If alleged action does not meet the definitions and requirements of Title IX, it may be covered by another Conduct Policy, and can still be addressed by the school.</a:t>
            </a:r>
          </a:p>
          <a:p>
            <a:pPr marL="742950" lvl="1" indent="-285750">
              <a:lnSpc>
                <a:spcPct val="107000"/>
              </a:lnSpc>
            </a:pPr>
            <a:r>
              <a:rPr lang="en-US" sz="1800" dirty="0">
                <a:latin typeface="+mn-lt"/>
                <a:ea typeface="Calibri" panose="020F0502020204030204" pitchFamily="34" charset="0"/>
                <a:cs typeface="Times New Roman" panose="02020603050405020304" pitchFamily="18" charset="0"/>
              </a:rPr>
              <a:t>Most school</a:t>
            </a:r>
            <a:r>
              <a:rPr lang="en-US" sz="1800" dirty="0">
                <a:solidFill>
                  <a:schemeClr val="tx1"/>
                </a:solidFill>
                <a:latin typeface="+mn-lt"/>
                <a:ea typeface="Calibri" panose="020F0502020204030204" pitchFamily="34" charset="0"/>
                <a:cs typeface="Times New Roman" panose="02020603050405020304" pitchFamily="18" charset="0"/>
              </a:rPr>
              <a:t> maintain </a:t>
            </a:r>
            <a:r>
              <a:rPr lang="en-US" sz="1800" dirty="0">
                <a:latin typeface="+mn-lt"/>
                <a:ea typeface="Calibri" panose="020F0502020204030204" pitchFamily="34" charset="0"/>
                <a:cs typeface="Times New Roman" panose="02020603050405020304" pitchFamily="18" charset="0"/>
              </a:rPr>
              <a:t>their</a:t>
            </a:r>
            <a:r>
              <a:rPr lang="en-US" sz="1800" dirty="0">
                <a:solidFill>
                  <a:schemeClr val="tx1"/>
                </a:solidFill>
                <a:latin typeface="+mn-lt"/>
                <a:ea typeface="Calibri" panose="020F0502020204030204" pitchFamily="34" charset="0"/>
                <a:cs typeface="Times New Roman" panose="02020603050405020304" pitchFamily="18" charset="0"/>
              </a:rPr>
              <a:t> commitments to academic freedom but note academic freedom does not allow any form of Sexual Harassment.</a:t>
            </a:r>
          </a:p>
          <a:p>
            <a:pPr marL="742950" lvl="1" indent="-285750">
              <a:lnSpc>
                <a:spcPct val="107000"/>
              </a:lnSpc>
            </a:pPr>
            <a:r>
              <a:rPr lang="en-US" sz="1800" dirty="0">
                <a:latin typeface="+mn-lt"/>
                <a:ea typeface="Calibri" panose="020F0502020204030204" pitchFamily="34" charset="0"/>
                <a:cs typeface="Times New Roman" panose="02020603050405020304" pitchFamily="18" charset="0"/>
              </a:rPr>
              <a:t>If not designated as a Confidential Resource, cannot promise confidentiality.</a:t>
            </a:r>
            <a:r>
              <a:rPr lang="en-US" sz="1800" dirty="0">
                <a:solidFill>
                  <a:schemeClr val="tx1"/>
                </a:solidFill>
                <a:latin typeface="+mn-lt"/>
                <a:ea typeface="Calibri" panose="020F0502020204030204" pitchFamily="34" charset="0"/>
                <a:cs typeface="Times New Roman" panose="02020603050405020304" pitchFamily="18" charset="0"/>
              </a:rPr>
              <a:t> </a:t>
            </a:r>
          </a:p>
          <a:p>
            <a:pPr marL="742950" lvl="1" indent="-285750">
              <a:lnSpc>
                <a:spcPct val="107000"/>
              </a:lnSpc>
            </a:pPr>
            <a:r>
              <a:rPr lang="en-US" sz="1800" u="sng" dirty="0">
                <a:solidFill>
                  <a:schemeClr val="tx1"/>
                </a:solidFill>
                <a:latin typeface="+mn-lt"/>
                <a:ea typeface="Calibri" panose="020F0502020204030204" pitchFamily="34" charset="0"/>
                <a:cs typeface="Times New Roman" panose="02020603050405020304" pitchFamily="18" charset="0"/>
              </a:rPr>
              <a:t>Privacy and Disclosure</a:t>
            </a:r>
            <a:r>
              <a:rPr lang="en-US" sz="1800" dirty="0">
                <a:solidFill>
                  <a:schemeClr val="tx1"/>
                </a:solidFill>
                <a:latin typeface="+mn-lt"/>
                <a:ea typeface="Calibri" panose="020F0502020204030204" pitchFamily="34" charset="0"/>
                <a:cs typeface="Times New Roman" panose="02020603050405020304" pitchFamily="18" charset="0"/>
              </a:rPr>
              <a:t>:  “Except as may be permitted by FERPA or as required by law or to carry out any investigation or resolution of sex discrimination or harassment allegations, [the College] will keep private the identity of any individual who has made a report or complaint of sex discrimination or harassment (including any individual who has made a report or filed a Formal Complaint of Sexual Harassment), any Complainant, any Respondent, and any witness.”</a:t>
            </a:r>
          </a:p>
          <a:p>
            <a:pPr marL="742950" lvl="1" indent="-285750">
              <a:lnSpc>
                <a:spcPct val="107000"/>
              </a:lnSpc>
            </a:pPr>
            <a:endParaRPr lang="en-US" sz="2400" dirty="0">
              <a:solidFill>
                <a:schemeClr val="tx1"/>
              </a:solidFill>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548322"/>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3200" b="1" dirty="0">
                <a:latin typeface="+mj-lt"/>
              </a:rPr>
              <a:t>INSTITUTIONAL RESPONSE</a:t>
            </a:r>
            <a:endParaRPr lang="en-US" sz="3200" b="1" dirty="0">
              <a:solidFill>
                <a:schemeClr val="bg1">
                  <a:lumMod val="95000"/>
                </a:schemeClr>
              </a:solidFill>
              <a:latin typeface="+mj-lt"/>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49600" y="1371600"/>
            <a:ext cx="8061000" cy="4267200"/>
          </a:xfrm>
        </p:spPr>
        <p:txBody>
          <a:bodyPr/>
          <a:lstStyle/>
          <a:p>
            <a:pPr marL="285750" indent="-285750" algn="just">
              <a:lnSpc>
                <a:spcPct val="107000"/>
              </a:lnSpc>
              <a:spcBef>
                <a:spcPts val="0"/>
              </a:spcBef>
            </a:pPr>
            <a:r>
              <a:rPr lang="en-US" sz="2400" dirty="0">
                <a:solidFill>
                  <a:schemeClr val="tx1"/>
                </a:solidFill>
                <a:latin typeface="+mn-lt"/>
                <a:ea typeface="Calibri" panose="020F0502020204030204" pitchFamily="34" charset="0"/>
                <a:cs typeface="Times New Roman" panose="02020603050405020304" pitchFamily="18" charset="0"/>
              </a:rPr>
              <a:t>A school’s </a:t>
            </a:r>
            <a:r>
              <a:rPr lang="en-US" sz="2400" b="1" dirty="0">
                <a:solidFill>
                  <a:schemeClr val="tx1"/>
                </a:solidFill>
                <a:latin typeface="+mn-lt"/>
                <a:ea typeface="Calibri" panose="020F0502020204030204" pitchFamily="34" charset="0"/>
                <a:cs typeface="Times New Roman" panose="02020603050405020304" pitchFamily="18" charset="0"/>
              </a:rPr>
              <a:t>Sex Discrimination and Harassment Policy and Title IX Sexual Harassment Grievance Procedures </a:t>
            </a:r>
            <a:r>
              <a:rPr lang="en-US" sz="2400" dirty="0">
                <a:solidFill>
                  <a:schemeClr val="tx1"/>
                </a:solidFill>
                <a:latin typeface="+mn-lt"/>
                <a:ea typeface="Calibri" panose="020F0502020204030204" pitchFamily="34" charset="0"/>
                <a:cs typeface="Times New Roman" panose="02020603050405020304" pitchFamily="18" charset="0"/>
              </a:rPr>
              <a:t>is a very detailed road-map showing how the College will respond to an allegation of sex-based discrimination or harassment.</a:t>
            </a:r>
          </a:p>
          <a:p>
            <a:pPr marL="742950" lvl="1" indent="-285750" algn="just">
              <a:lnSpc>
                <a:spcPct val="107000"/>
              </a:lnSpc>
            </a:pPr>
            <a:r>
              <a:rPr lang="en-US" sz="1600" dirty="0">
                <a:latin typeface="+mn-lt"/>
                <a:ea typeface="Calibri" panose="020F0502020204030204" pitchFamily="34" charset="0"/>
                <a:cs typeface="Times New Roman" panose="02020603050405020304" pitchFamily="18" charset="0"/>
              </a:rPr>
              <a:t>The Policy and Procedures were designed as a result of, and are in compliance with, the U.S. Department of Education’s official regulations.  The current regulations have been in place since 2020.</a:t>
            </a:r>
          </a:p>
          <a:p>
            <a:pPr marL="742950" lvl="1" indent="-285750" algn="just">
              <a:lnSpc>
                <a:spcPct val="107000"/>
              </a:lnSpc>
            </a:pPr>
            <a:r>
              <a:rPr lang="en-US" sz="1600" dirty="0">
                <a:solidFill>
                  <a:schemeClr val="tx1"/>
                </a:solidFill>
                <a:latin typeface="+mn-lt"/>
                <a:ea typeface="Calibri" panose="020F0502020204030204" pitchFamily="34" charset="0"/>
                <a:cs typeface="Times New Roman" panose="02020603050405020304" pitchFamily="18" charset="0"/>
              </a:rPr>
              <a:t>Once a School has “Actual Knowledge of Sexual Harassment (or allegations thereof) against a person in the United States in its Education Program or Activity, [it] is obligated to respond and to follow Title IX’s specific requirements … The Title IX Coordinator or his/her designee will contact the Complainant to discuss the availability of Supportive Measures with or without the filing of a Formal Complaint and to explain to the Complainant the process for filing a Formal Complaint.”  </a:t>
            </a:r>
          </a:p>
        </p:txBody>
      </p:sp>
    </p:spTree>
    <p:extLst>
      <p:ext uri="{BB962C8B-B14F-4D97-AF65-F5344CB8AC3E}">
        <p14:creationId xmlns:p14="http://schemas.microsoft.com/office/powerpoint/2010/main" val="1084643552"/>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3200" b="1" dirty="0">
                <a:latin typeface="+mj-lt"/>
              </a:rPr>
              <a:t>INSTITUTIONAL RESPONSE (CONT).</a:t>
            </a:r>
            <a:endParaRPr lang="en-US" sz="3200" b="1" dirty="0">
              <a:solidFill>
                <a:schemeClr val="bg1">
                  <a:lumMod val="95000"/>
                </a:schemeClr>
              </a:solidFill>
              <a:latin typeface="+mj-lt"/>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49600" y="1181100"/>
            <a:ext cx="8284319" cy="4495800"/>
          </a:xfrm>
        </p:spPr>
        <p:txBody>
          <a:bodyPr/>
          <a:lstStyle/>
          <a:p>
            <a:pPr marL="285750" indent="-285750" algn="just">
              <a:lnSpc>
                <a:spcPct val="107000"/>
              </a:lnSpc>
              <a:spcBef>
                <a:spcPts val="0"/>
              </a:spcBef>
            </a:pPr>
            <a:r>
              <a:rPr lang="en-US" sz="1800" dirty="0">
                <a:solidFill>
                  <a:schemeClr val="tx1"/>
                </a:solidFill>
                <a:latin typeface="+mn-lt"/>
                <a:ea typeface="Calibri" panose="020F0502020204030204" pitchFamily="34" charset="0"/>
                <a:cs typeface="Times New Roman" panose="02020603050405020304" pitchFamily="18" charset="0"/>
              </a:rPr>
              <a:t>Upon receipt of a Formal Complaint (filed by a Complainant or signed by the Title IX Coordinator), the TIX Coordinator or designee will provide written notice of both the allegations and the grievance process to the Complainant and any known Respondent.</a:t>
            </a:r>
          </a:p>
          <a:p>
            <a:pPr marL="285750" indent="-285750" algn="just">
              <a:lnSpc>
                <a:spcPct val="107000"/>
              </a:lnSpc>
              <a:spcBef>
                <a:spcPts val="0"/>
              </a:spcBef>
            </a:pPr>
            <a:r>
              <a:rPr lang="en-US" sz="1800" dirty="0">
                <a:solidFill>
                  <a:schemeClr val="tx1"/>
                </a:solidFill>
                <a:latin typeface="+mn-lt"/>
                <a:ea typeface="Calibri" panose="020F0502020204030204" pitchFamily="34" charset="0"/>
                <a:cs typeface="Times New Roman" panose="02020603050405020304" pitchFamily="18" charset="0"/>
              </a:rPr>
              <a:t>The written notice will include a statement the Respondent is presumed not responsible for the alleged conduct and a determination regarding responsibility is made at the conclusion of the grievance process. The written notice also will inform the parties they may have an advisor of their choice, who may be, but is not required to be, an attorney and, at appropriate junctures, the parties and their advisors may review and inspect evidence collected during the investigation. Additionally, the written notice will inform the parties of the school’s prohibition on knowingly making false statements or knowingly submitting false information during the grievance process. </a:t>
            </a:r>
          </a:p>
          <a:p>
            <a:pPr marL="285750" indent="-285750" algn="just">
              <a:lnSpc>
                <a:spcPct val="107000"/>
              </a:lnSpc>
              <a:spcBef>
                <a:spcPts val="0"/>
              </a:spcBef>
            </a:pPr>
            <a:r>
              <a:rPr lang="en-US" sz="1800" dirty="0">
                <a:solidFill>
                  <a:schemeClr val="tx1"/>
                </a:solidFill>
                <a:latin typeface="+mn-lt"/>
                <a:ea typeface="Calibri" panose="020F0502020204030204" pitchFamily="34" charset="0"/>
                <a:cs typeface="Times New Roman" panose="02020603050405020304" pitchFamily="18" charset="0"/>
              </a:rPr>
              <a:t>The school will make arrangements to ensure that individuals with disabilities are provided appropriate accommodations, to the extent necessary and available, to participate in its grievance processes. </a:t>
            </a:r>
          </a:p>
        </p:txBody>
      </p:sp>
    </p:spTree>
    <p:extLst>
      <p:ext uri="{BB962C8B-B14F-4D97-AF65-F5344CB8AC3E}">
        <p14:creationId xmlns:p14="http://schemas.microsoft.com/office/powerpoint/2010/main" val="3010505196"/>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3200" b="1" dirty="0">
                <a:latin typeface="+mj-lt"/>
              </a:rPr>
              <a:t>INSTITUTIONAL RESPONSE (CONT).</a:t>
            </a:r>
            <a:endParaRPr lang="en-US" sz="3200" b="1" dirty="0">
              <a:solidFill>
                <a:schemeClr val="bg1">
                  <a:lumMod val="95000"/>
                </a:schemeClr>
              </a:solidFill>
              <a:latin typeface="+mj-lt"/>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33002" y="1295400"/>
            <a:ext cx="8061000" cy="4267200"/>
          </a:xfrm>
        </p:spPr>
        <p:txBody>
          <a:bodyPr/>
          <a:lstStyle/>
          <a:p>
            <a:pPr marL="0" algn="just">
              <a:lnSpc>
                <a:spcPct val="107000"/>
              </a:lnSpc>
              <a:spcBef>
                <a:spcPts val="0"/>
              </a:spcBef>
            </a:pPr>
            <a:r>
              <a:rPr lang="en-US" sz="1600" b="1" dirty="0">
                <a:solidFill>
                  <a:schemeClr val="tx1"/>
                </a:solidFill>
                <a:latin typeface="+mn-lt"/>
                <a:ea typeface="Calibri" panose="020F0502020204030204" pitchFamily="34" charset="0"/>
              </a:rPr>
              <a:t>TIX Retaliation </a:t>
            </a:r>
            <a:r>
              <a:rPr lang="en-US" sz="1600" dirty="0">
                <a:solidFill>
                  <a:schemeClr val="tx1"/>
                </a:solidFill>
                <a:latin typeface="+mn-lt"/>
                <a:ea typeface="Calibri" panose="020F0502020204030204" pitchFamily="34" charset="0"/>
              </a:rPr>
              <a:t>“means (1) any adverse action (including direct and indirect intimidation, threats, coercion, discrimination, or harassment (including charges for conduct violations that do not involve sex discrimination or harassment or Sexual Harassment but arising out of the same facts or circumstances as a report or complaint of sex discrimination or harassment or a report or Formal Complaint of Sexual Harassment), and (2) threatened or taken against a person (a) for the purpose of interfering with any right or privilege secured by Title IX, or (b) because the person has made a report or Formal Complaint, testified, assisted, or participated or refused to participate in any manner in an investigation, proceeding, or hearing related to Title IX.”</a:t>
            </a:r>
          </a:p>
          <a:p>
            <a:pPr marL="0" indent="0" algn="just">
              <a:lnSpc>
                <a:spcPct val="107000"/>
              </a:lnSpc>
              <a:spcBef>
                <a:spcPts val="0"/>
              </a:spcBef>
              <a:buNone/>
            </a:pPr>
            <a:endParaRPr lang="en-US" sz="1600" dirty="0">
              <a:solidFill>
                <a:schemeClr val="tx1"/>
              </a:solidFill>
              <a:latin typeface="+mn-lt"/>
              <a:ea typeface="Calibri" panose="020F0502020204030204" pitchFamily="34" charset="0"/>
            </a:endParaRPr>
          </a:p>
          <a:p>
            <a:pPr marL="457200" lvl="1" algn="just">
              <a:lnSpc>
                <a:spcPct val="107000"/>
              </a:lnSpc>
            </a:pPr>
            <a:r>
              <a:rPr lang="en-US" sz="1400" dirty="0">
                <a:solidFill>
                  <a:schemeClr val="tx1"/>
                </a:solidFill>
                <a:latin typeface="+mn-lt"/>
                <a:ea typeface="Calibri" panose="020F0502020204030204" pitchFamily="34" charset="0"/>
                <a:cs typeface="Times New Roman" panose="02020603050405020304" pitchFamily="18" charset="0"/>
              </a:rPr>
              <a:t>Retaliation does not include (1) the exercise of rights protected under the First Amendment, (2) charging an individual with making a materially false statement in bad faith in the course of a grievance proceeding (provided, however, that a determination regarding responsibility alone is not sufficient to conclude that an individual made a materially false statement in bad faith), or (3) good faith actions lawfully pursued in response to a report of prohibited conduct.</a:t>
            </a:r>
          </a:p>
        </p:txBody>
      </p:sp>
    </p:spTree>
    <p:extLst>
      <p:ext uri="{BB962C8B-B14F-4D97-AF65-F5344CB8AC3E}">
        <p14:creationId xmlns:p14="http://schemas.microsoft.com/office/powerpoint/2010/main" val="2867999319"/>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3200" b="1" dirty="0">
                <a:solidFill>
                  <a:schemeClr val="bg1">
                    <a:lumMod val="95000"/>
                  </a:schemeClr>
                </a:solidFill>
                <a:latin typeface="+mj-lt"/>
              </a:rPr>
              <a:t>DO NOT BE PART OF THE PROBLEM.</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21685" y="1295400"/>
            <a:ext cx="7908600" cy="4267200"/>
          </a:xfrm>
        </p:spPr>
        <p:txBody>
          <a:bodyPr/>
          <a:lstStyle/>
          <a:p>
            <a:pPr marL="0" algn="just">
              <a:lnSpc>
                <a:spcPct val="107000"/>
              </a:lnSpc>
              <a:spcBef>
                <a:spcPts val="0"/>
              </a:spcBef>
            </a:pPr>
            <a:r>
              <a:rPr lang="en-US" sz="2000" dirty="0">
                <a:solidFill>
                  <a:schemeClr val="tx1"/>
                </a:solidFill>
                <a:latin typeface="+mn-lt"/>
                <a:ea typeface="Calibri" panose="020F0502020204030204" pitchFamily="34" charset="0"/>
              </a:rPr>
              <a:t>No one is above the rules.</a:t>
            </a:r>
          </a:p>
          <a:p>
            <a:pPr marL="0" algn="just">
              <a:lnSpc>
                <a:spcPct val="107000"/>
              </a:lnSpc>
              <a:spcBef>
                <a:spcPts val="0"/>
              </a:spcBef>
            </a:pPr>
            <a:r>
              <a:rPr lang="en-US" sz="2000" dirty="0">
                <a:solidFill>
                  <a:schemeClr val="tx1"/>
                </a:solidFill>
                <a:latin typeface="+mn-lt"/>
                <a:ea typeface="Calibri" panose="020F0502020204030204" pitchFamily="34" charset="0"/>
              </a:rPr>
              <a:t>If you see something, say something.</a:t>
            </a:r>
          </a:p>
          <a:p>
            <a:pPr marL="0" algn="just">
              <a:lnSpc>
                <a:spcPct val="107000"/>
              </a:lnSpc>
              <a:spcBef>
                <a:spcPts val="0"/>
              </a:spcBef>
            </a:pPr>
            <a:r>
              <a:rPr lang="en-US" sz="2000" dirty="0">
                <a:solidFill>
                  <a:schemeClr val="tx1"/>
                </a:solidFill>
                <a:latin typeface="+mn-lt"/>
                <a:ea typeface="Calibri" panose="020F0502020204030204" pitchFamily="34" charset="0"/>
              </a:rPr>
              <a:t>Do not assume someone else has already reported the incident or       situation.</a:t>
            </a:r>
          </a:p>
          <a:p>
            <a:pPr marL="0" algn="just">
              <a:lnSpc>
                <a:spcPct val="107000"/>
              </a:lnSpc>
              <a:spcBef>
                <a:spcPts val="0"/>
              </a:spcBef>
            </a:pPr>
            <a:r>
              <a:rPr lang="en-US" sz="2000" dirty="0">
                <a:solidFill>
                  <a:schemeClr val="tx1"/>
                </a:solidFill>
                <a:latin typeface="+mn-lt"/>
                <a:ea typeface="Calibri" panose="020F0502020204030204" pitchFamily="34" charset="0"/>
              </a:rPr>
              <a:t>Recognize that action still may be required even if an alleged victim does not want to participate in the process.</a:t>
            </a:r>
          </a:p>
          <a:p>
            <a:pPr marL="0" algn="just">
              <a:lnSpc>
                <a:spcPct val="107000"/>
              </a:lnSpc>
              <a:spcBef>
                <a:spcPts val="0"/>
              </a:spcBef>
            </a:pPr>
            <a:r>
              <a:rPr lang="en-US" sz="2000" dirty="0">
                <a:solidFill>
                  <a:schemeClr val="tx1"/>
                </a:solidFill>
                <a:latin typeface="+mn-lt"/>
                <a:ea typeface="Calibri" panose="020F0502020204030204" pitchFamily="34" charset="0"/>
              </a:rPr>
              <a:t>Understand that, once an employee has made a report, they may not be a “Need to Know” employee.</a:t>
            </a:r>
          </a:p>
          <a:p>
            <a:pPr marL="0" algn="just">
              <a:lnSpc>
                <a:spcPct val="107000"/>
              </a:lnSpc>
              <a:spcBef>
                <a:spcPts val="0"/>
              </a:spcBef>
            </a:pPr>
            <a:r>
              <a:rPr lang="en-US" sz="2000" dirty="0">
                <a:solidFill>
                  <a:schemeClr val="tx1"/>
                </a:solidFill>
                <a:latin typeface="+mn-lt"/>
                <a:ea typeface="Calibri" panose="020F0502020204030204" pitchFamily="34" charset="0"/>
              </a:rPr>
              <a:t>Employees may be asked to provide supportive measures for either or both the Complainant and Respondent but may not get “the full story.”  </a:t>
            </a:r>
          </a:p>
          <a:p>
            <a:pPr marL="0" algn="just">
              <a:lnSpc>
                <a:spcPct val="107000"/>
              </a:lnSpc>
              <a:spcBef>
                <a:spcPts val="0"/>
              </a:spcBef>
            </a:pPr>
            <a:r>
              <a:rPr lang="en-US" sz="2000" dirty="0">
                <a:solidFill>
                  <a:schemeClr val="tx1"/>
                </a:solidFill>
                <a:latin typeface="+mn-lt"/>
                <a:ea typeface="Calibri" panose="020F0502020204030204" pitchFamily="34" charset="0"/>
              </a:rPr>
              <a:t>Consider serving as, or asking others to serve as, an Advisor. </a:t>
            </a:r>
          </a:p>
          <a:p>
            <a:pPr marL="0" algn="just">
              <a:lnSpc>
                <a:spcPct val="107000"/>
              </a:lnSpc>
              <a:spcBef>
                <a:spcPts val="0"/>
              </a:spcBef>
            </a:pPr>
            <a:r>
              <a:rPr lang="en-US" sz="2000" dirty="0">
                <a:solidFill>
                  <a:schemeClr val="tx1"/>
                </a:solidFill>
                <a:latin typeface="+mn-lt"/>
                <a:ea typeface="Calibri" panose="020F0502020204030204" pitchFamily="34" charset="0"/>
              </a:rPr>
              <a:t>DO NOT ENGAGE IN PROHIBITED CONDUCT.</a:t>
            </a:r>
          </a:p>
        </p:txBody>
      </p:sp>
    </p:spTree>
    <p:extLst>
      <p:ext uri="{BB962C8B-B14F-4D97-AF65-F5344CB8AC3E}">
        <p14:creationId xmlns:p14="http://schemas.microsoft.com/office/powerpoint/2010/main" val="4105252479"/>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76200" y="152400"/>
            <a:ext cx="9067800" cy="549600"/>
          </a:xfrm>
        </p:spPr>
        <p:txBody>
          <a:bodyPr/>
          <a:lstStyle/>
          <a:p>
            <a:r>
              <a:rPr lang="en-US" sz="2800" b="1" dirty="0">
                <a:solidFill>
                  <a:schemeClr val="bg1">
                    <a:lumMod val="95000"/>
                  </a:schemeClr>
                </a:solidFill>
                <a:latin typeface="+mj-lt"/>
              </a:rPr>
              <a:t>WHERE THINGS STAND WITH PENDING REGULATORY SHIFT</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49600" y="1066800"/>
            <a:ext cx="7908600" cy="4419600"/>
          </a:xfrm>
        </p:spPr>
        <p:txBody>
          <a:bodyPr/>
          <a:lstStyle/>
          <a:p>
            <a:r>
              <a:rPr lang="en-US" sz="2800" dirty="0">
                <a:solidFill>
                  <a:schemeClr val="tx1"/>
                </a:solidFill>
                <a:latin typeface="+mn-lt"/>
              </a:rPr>
              <a:t>DOE released draft version of proposed amended TIX regulations in July 2022 </a:t>
            </a:r>
          </a:p>
          <a:p>
            <a:r>
              <a:rPr lang="en-US" sz="2800" dirty="0">
                <a:solidFill>
                  <a:schemeClr val="tx1"/>
                </a:solidFill>
                <a:latin typeface="+mn-lt"/>
              </a:rPr>
              <a:t>Final version was expected May 2023 latest</a:t>
            </a:r>
          </a:p>
          <a:p>
            <a:r>
              <a:rPr lang="en-US" sz="2800" dirty="0">
                <a:solidFill>
                  <a:schemeClr val="tx1"/>
                </a:solidFill>
                <a:latin typeface="+mn-lt"/>
              </a:rPr>
              <a:t>Release of final version then delayed by the DOE until </a:t>
            </a:r>
            <a:r>
              <a:rPr lang="en-US" sz="2800" b="1" dirty="0">
                <a:solidFill>
                  <a:schemeClr val="tx1"/>
                </a:solidFill>
                <a:latin typeface="+mn-lt"/>
              </a:rPr>
              <a:t>October 2023</a:t>
            </a:r>
          </a:p>
          <a:p>
            <a:r>
              <a:rPr lang="en-US" sz="2800" dirty="0">
                <a:solidFill>
                  <a:schemeClr val="tx1"/>
                </a:solidFill>
                <a:latin typeface="+mn-lt"/>
              </a:rPr>
              <a:t>TIX grievance procedures currently in place (conforming to May 2020 regulations) are still fully binding in meantime</a:t>
            </a:r>
          </a:p>
          <a:p>
            <a:endParaRPr lang="en-US" sz="2800" dirty="0">
              <a:solidFill>
                <a:schemeClr val="tx1"/>
              </a:solidFill>
              <a:latin typeface="+mn-lt"/>
            </a:endParaRPr>
          </a:p>
        </p:txBody>
      </p:sp>
    </p:spTree>
    <p:extLst>
      <p:ext uri="{BB962C8B-B14F-4D97-AF65-F5344CB8AC3E}">
        <p14:creationId xmlns:p14="http://schemas.microsoft.com/office/powerpoint/2010/main" val="3860102134"/>
      </p:ext>
    </p:extLst>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755400" y="152400"/>
            <a:ext cx="7497000" cy="549600"/>
          </a:xfrm>
        </p:spPr>
        <p:txBody>
          <a:bodyPr/>
          <a:lstStyle/>
          <a:p>
            <a:r>
              <a:rPr lang="en-US" sz="3000" b="1" dirty="0">
                <a:solidFill>
                  <a:schemeClr val="bg1">
                    <a:lumMod val="95000"/>
                  </a:schemeClr>
                </a:solidFill>
                <a:latin typeface="+mj-lt"/>
              </a:rPr>
              <a:t>(VERY SHORT ON PURPOSE) </a:t>
            </a:r>
            <a:br>
              <a:rPr lang="en-US" sz="3000" b="1" dirty="0">
                <a:solidFill>
                  <a:schemeClr val="bg1">
                    <a:lumMod val="95000"/>
                  </a:schemeClr>
                </a:solidFill>
                <a:latin typeface="+mj-lt"/>
              </a:rPr>
            </a:br>
            <a:r>
              <a:rPr lang="en-US" sz="3000" b="1" dirty="0">
                <a:solidFill>
                  <a:schemeClr val="bg1">
                    <a:lumMod val="95000"/>
                  </a:schemeClr>
                </a:solidFill>
                <a:latin typeface="+mj-lt"/>
              </a:rPr>
              <a:t>PREVIEW OF UPCOMING FINAL TITLE IX RULE</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343800" y="609600"/>
            <a:ext cx="7908600" cy="4419600"/>
          </a:xfrm>
        </p:spPr>
        <p:txBody>
          <a:bodyPr/>
          <a:lstStyle/>
          <a:p>
            <a:pPr marL="76200" indent="0">
              <a:buNone/>
            </a:pPr>
            <a:endParaRPr lang="en-US" sz="2800" dirty="0">
              <a:solidFill>
                <a:schemeClr val="tx1"/>
              </a:solidFill>
              <a:latin typeface="+mn-lt"/>
            </a:endParaRPr>
          </a:p>
          <a:p>
            <a:pPr marL="76200" indent="0">
              <a:buNone/>
            </a:pPr>
            <a:r>
              <a:rPr lang="en-US" sz="2800" dirty="0">
                <a:solidFill>
                  <a:schemeClr val="tx1"/>
                </a:solidFill>
                <a:latin typeface="+mn-lt"/>
              </a:rPr>
              <a:t>New regulations </a:t>
            </a:r>
            <a:r>
              <a:rPr lang="en-US" sz="2800" i="1" dirty="0">
                <a:solidFill>
                  <a:schemeClr val="tx1"/>
                </a:solidFill>
                <a:latin typeface="+mn-lt"/>
              </a:rPr>
              <a:t>may</a:t>
            </a:r>
            <a:r>
              <a:rPr lang="en-US" sz="2800" dirty="0">
                <a:solidFill>
                  <a:schemeClr val="tx1"/>
                </a:solidFill>
                <a:latin typeface="+mn-lt"/>
              </a:rPr>
              <a:t> include: </a:t>
            </a:r>
          </a:p>
          <a:p>
            <a:pPr lvl="1"/>
            <a:r>
              <a:rPr lang="en-US" sz="2400" dirty="0">
                <a:latin typeface="+mn-lt"/>
              </a:rPr>
              <a:t>Changes to prohibited conduct definitions </a:t>
            </a:r>
          </a:p>
          <a:p>
            <a:pPr lvl="1"/>
            <a:r>
              <a:rPr lang="en-US" sz="2400" dirty="0">
                <a:latin typeface="+mn-lt"/>
              </a:rPr>
              <a:t>Expansion of conduct (and location of conduct) that would require institutional response under TIX </a:t>
            </a:r>
          </a:p>
          <a:p>
            <a:pPr lvl="1"/>
            <a:r>
              <a:rPr lang="en-US" sz="2400" dirty="0">
                <a:latin typeface="+mn-lt"/>
              </a:rPr>
              <a:t>Significant c</a:t>
            </a:r>
            <a:r>
              <a:rPr lang="en-US" sz="2400" dirty="0">
                <a:solidFill>
                  <a:schemeClr val="tx1"/>
                </a:solidFill>
                <a:latin typeface="+mn-lt"/>
              </a:rPr>
              <a:t>hanges to grievance procedure requirements </a:t>
            </a:r>
          </a:p>
          <a:p>
            <a:pPr lvl="1"/>
            <a:r>
              <a:rPr lang="en-US" sz="2400" dirty="0">
                <a:latin typeface="+mn-lt"/>
              </a:rPr>
              <a:t>Clarification regarding retaliation </a:t>
            </a:r>
          </a:p>
          <a:p>
            <a:pPr lvl="1"/>
            <a:r>
              <a:rPr lang="en-US" sz="2400" dirty="0">
                <a:latin typeface="+mn-lt"/>
              </a:rPr>
              <a:t>Expansion of pregnancy-related protections</a:t>
            </a:r>
          </a:p>
          <a:p>
            <a:pPr lvl="1"/>
            <a:r>
              <a:rPr lang="en-US" sz="2400" dirty="0">
                <a:solidFill>
                  <a:schemeClr val="tx1"/>
                </a:solidFill>
                <a:latin typeface="+mn-lt"/>
              </a:rPr>
              <a:t>Expansion of TIX coordinator responsibilities</a:t>
            </a:r>
          </a:p>
        </p:txBody>
      </p:sp>
    </p:spTree>
    <p:extLst>
      <p:ext uri="{BB962C8B-B14F-4D97-AF65-F5344CB8AC3E}">
        <p14:creationId xmlns:p14="http://schemas.microsoft.com/office/powerpoint/2010/main" val="3421076022"/>
      </p:ext>
    </p:extLst>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8442000" cy="549600"/>
          </a:xfrm>
        </p:spPr>
        <p:txBody>
          <a:bodyPr/>
          <a:lstStyle/>
          <a:p>
            <a:pPr algn="l"/>
            <a:r>
              <a:rPr lang="en-US" sz="2600" b="1" dirty="0">
                <a:solidFill>
                  <a:schemeClr val="bg1">
                    <a:lumMod val="95000"/>
                  </a:schemeClr>
                </a:solidFill>
                <a:latin typeface="+mj-lt"/>
              </a:rPr>
              <a:t>A UNIQUE AND IMPORTANT WINDOW OF OPPORTUNITY! </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397200" y="1219200"/>
            <a:ext cx="8213400" cy="4572000"/>
          </a:xfrm>
        </p:spPr>
        <p:txBody>
          <a:bodyPr/>
          <a:lstStyle/>
          <a:p>
            <a:pPr algn="just"/>
            <a:r>
              <a:rPr lang="en-US" sz="2400" dirty="0">
                <a:solidFill>
                  <a:schemeClr val="tx1"/>
                </a:solidFill>
                <a:latin typeface="+mn-lt"/>
              </a:rPr>
              <a:t>Since 2011, much (most? almost all?) TIX team training has primarily involved </a:t>
            </a:r>
            <a:r>
              <a:rPr lang="en-US" sz="2400" i="1" dirty="0">
                <a:solidFill>
                  <a:schemeClr val="tx1"/>
                </a:solidFill>
                <a:latin typeface="+mn-lt"/>
              </a:rPr>
              <a:t>reactive</a:t>
            </a:r>
            <a:r>
              <a:rPr lang="en-US" sz="2400" dirty="0">
                <a:solidFill>
                  <a:schemeClr val="tx1"/>
                </a:solidFill>
                <a:latin typeface="+mn-lt"/>
              </a:rPr>
              <a:t> efforts to address the latest TIX regulatory swings </a:t>
            </a:r>
          </a:p>
          <a:p>
            <a:pPr algn="just"/>
            <a:endParaRPr lang="en-US" sz="2400" dirty="0">
              <a:solidFill>
                <a:schemeClr val="tx1"/>
              </a:solidFill>
              <a:latin typeface="+mn-lt"/>
            </a:endParaRPr>
          </a:p>
          <a:p>
            <a:pPr algn="just"/>
            <a:r>
              <a:rPr lang="en-US" sz="2400" dirty="0">
                <a:solidFill>
                  <a:schemeClr val="tx1"/>
                </a:solidFill>
                <a:latin typeface="+mn-lt"/>
              </a:rPr>
              <a:t>Very limited opportunity to digest, apply, and fine tune </a:t>
            </a:r>
            <a:r>
              <a:rPr lang="en-US" sz="2400" i="1" dirty="0">
                <a:solidFill>
                  <a:schemeClr val="tx1"/>
                </a:solidFill>
                <a:latin typeface="+mn-lt"/>
              </a:rPr>
              <a:t>critical fundamentals</a:t>
            </a:r>
            <a:r>
              <a:rPr lang="en-US" sz="2400" dirty="0">
                <a:solidFill>
                  <a:schemeClr val="tx1"/>
                </a:solidFill>
                <a:latin typeface="+mn-lt"/>
              </a:rPr>
              <a:t> (with significant impact on team member effectiveness / success)</a:t>
            </a:r>
          </a:p>
          <a:p>
            <a:pPr marL="76200" indent="0" algn="just">
              <a:buNone/>
            </a:pPr>
            <a:endParaRPr lang="en-US" sz="2400" dirty="0">
              <a:solidFill>
                <a:schemeClr val="tx1"/>
              </a:solidFill>
              <a:latin typeface="+mn-lt"/>
            </a:endParaRPr>
          </a:p>
          <a:p>
            <a:pPr algn="just"/>
            <a:r>
              <a:rPr lang="en-US" sz="2400" dirty="0">
                <a:solidFill>
                  <a:schemeClr val="tx1"/>
                </a:solidFill>
                <a:latin typeface="+mn-lt"/>
              </a:rPr>
              <a:t>Current pre-regulation release window offers unique opportunity to address that unfortunate deficiency (and control what we can)</a:t>
            </a:r>
          </a:p>
          <a:p>
            <a:pPr algn="just"/>
            <a:endParaRPr lang="en-US" sz="2000" dirty="0">
              <a:solidFill>
                <a:schemeClr val="tx1"/>
              </a:solidFill>
              <a:latin typeface="+mn-lt"/>
            </a:endParaRPr>
          </a:p>
        </p:txBody>
      </p:sp>
    </p:spTree>
    <p:extLst>
      <p:ext uri="{BB962C8B-B14F-4D97-AF65-F5344CB8AC3E}">
        <p14:creationId xmlns:p14="http://schemas.microsoft.com/office/powerpoint/2010/main" val="4022883235"/>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599" y="152400"/>
            <a:ext cx="8518199" cy="549600"/>
          </a:xfrm>
        </p:spPr>
        <p:txBody>
          <a:bodyPr/>
          <a:lstStyle/>
          <a:p>
            <a:r>
              <a:rPr lang="en-US" sz="2800" b="1" dirty="0">
                <a:solidFill>
                  <a:schemeClr val="bg1">
                    <a:lumMod val="95000"/>
                  </a:schemeClr>
                </a:solidFill>
                <a:latin typeface="+mj-lt"/>
              </a:rPr>
              <a:t>ADDRESSING A FUNDAMENTAL, FREQUENT, AND HIGHLY UNFORTUNATE MISUNDERSTANDING </a:t>
            </a:r>
          </a:p>
        </p:txBody>
      </p:sp>
      <p:graphicFrame>
        <p:nvGraphicFramePr>
          <p:cNvPr id="2" name="Diagram 1">
            <a:extLst>
              <a:ext uri="{FF2B5EF4-FFF2-40B4-BE49-F238E27FC236}">
                <a16:creationId xmlns:a16="http://schemas.microsoft.com/office/drawing/2014/main" id="{FCB57E95-17C9-CF99-2CE2-8EE202466263}"/>
              </a:ext>
            </a:extLst>
          </p:cNvPr>
          <p:cNvGraphicFramePr/>
          <p:nvPr>
            <p:extLst>
              <p:ext uri="{D42A27DB-BD31-4B8C-83A1-F6EECF244321}">
                <p14:modId xmlns:p14="http://schemas.microsoft.com/office/powerpoint/2010/main" val="1728381512"/>
              </p:ext>
            </p:extLst>
          </p:nvPr>
        </p:nvGraphicFramePr>
        <p:xfrm>
          <a:off x="589983" y="1299865"/>
          <a:ext cx="80010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03F4D20A-2451-6477-25C2-F47621F209E5}"/>
              </a:ext>
            </a:extLst>
          </p:cNvPr>
          <p:cNvSpPr txBox="1"/>
          <p:nvPr/>
        </p:nvSpPr>
        <p:spPr>
          <a:xfrm>
            <a:off x="113168" y="1062335"/>
            <a:ext cx="8954631" cy="1015663"/>
          </a:xfrm>
          <a:prstGeom prst="rect">
            <a:avLst/>
          </a:prstGeom>
          <a:noFill/>
        </p:spPr>
        <p:txBody>
          <a:bodyPr wrap="square" rtlCol="0">
            <a:spAutoFit/>
          </a:bodyPr>
          <a:lstStyle/>
          <a:p>
            <a:r>
              <a:rPr lang="en-US" sz="2000" dirty="0">
                <a:solidFill>
                  <a:schemeClr val="tx1"/>
                </a:solidFill>
                <a:latin typeface="+mn-lt"/>
              </a:rPr>
              <a:t>Often in this space, there is a failure to fully understand and appreciate the highly specific central purpose of </a:t>
            </a:r>
            <a:r>
              <a:rPr lang="en-US" sz="2000" i="1" dirty="0">
                <a:solidFill>
                  <a:schemeClr val="tx1"/>
                </a:solidFill>
                <a:latin typeface="+mn-lt"/>
              </a:rPr>
              <a:t>formal resolution (i.e., </a:t>
            </a:r>
            <a:r>
              <a:rPr lang="en-US" sz="2000" i="1" dirty="0"/>
              <a:t>formal complaint, investigation, hearing, appeal) </a:t>
            </a:r>
            <a:r>
              <a:rPr lang="en-US" sz="2000" dirty="0">
                <a:solidFill>
                  <a:schemeClr val="tx1"/>
                </a:solidFill>
                <a:latin typeface="+mn-lt"/>
              </a:rPr>
              <a:t>within TIX grievance procedures</a:t>
            </a:r>
          </a:p>
        </p:txBody>
      </p:sp>
      <p:sp>
        <p:nvSpPr>
          <p:cNvPr id="7" name="TextBox 6">
            <a:extLst>
              <a:ext uri="{FF2B5EF4-FFF2-40B4-BE49-F238E27FC236}">
                <a16:creationId xmlns:a16="http://schemas.microsoft.com/office/drawing/2014/main" id="{7698D578-B2BA-18C9-4CAB-CC7A501BC613}"/>
              </a:ext>
            </a:extLst>
          </p:cNvPr>
          <p:cNvSpPr txBox="1"/>
          <p:nvPr/>
        </p:nvSpPr>
        <p:spPr>
          <a:xfrm>
            <a:off x="304800" y="2057400"/>
            <a:ext cx="8077200" cy="369332"/>
          </a:xfrm>
          <a:prstGeom prst="rect">
            <a:avLst/>
          </a:prstGeom>
          <a:noFill/>
        </p:spPr>
        <p:txBody>
          <a:bodyPr wrap="square" rtlCol="0">
            <a:spAutoFit/>
          </a:bodyPr>
          <a:lstStyle/>
          <a:p>
            <a:r>
              <a:rPr lang="en-US" sz="1800" dirty="0">
                <a:solidFill>
                  <a:schemeClr val="tx1"/>
                </a:solidFill>
                <a:latin typeface="+mn-lt"/>
              </a:rPr>
              <a:t>Today’s main aims are to carefully:</a:t>
            </a:r>
            <a:endParaRPr lang="en-US" dirty="0"/>
          </a:p>
        </p:txBody>
      </p:sp>
    </p:spTree>
    <p:extLst>
      <p:ext uri="{BB962C8B-B14F-4D97-AF65-F5344CB8AC3E}">
        <p14:creationId xmlns:p14="http://schemas.microsoft.com/office/powerpoint/2010/main" val="1062847361"/>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0" y="152400"/>
            <a:ext cx="9144000" cy="549600"/>
          </a:xfrm>
        </p:spPr>
        <p:txBody>
          <a:bodyPr/>
          <a:lstStyle/>
          <a:p>
            <a:r>
              <a:rPr lang="en-US" sz="2800" b="1" i="1" u="sng" dirty="0">
                <a:latin typeface="+mj-lt"/>
              </a:rPr>
              <a:t>NOT THE CENTRAL PURPOSE OF FORMAL RESOLUTION</a:t>
            </a:r>
            <a:r>
              <a:rPr lang="en-US" sz="2800" b="1" dirty="0">
                <a:latin typeface="+mj-lt"/>
              </a:rPr>
              <a:t>  </a:t>
            </a:r>
            <a:endParaRPr lang="en-US" sz="2800" b="1" dirty="0">
              <a:solidFill>
                <a:schemeClr val="bg1">
                  <a:lumMod val="95000"/>
                </a:schemeClr>
              </a:solidFill>
              <a:latin typeface="+mj-lt"/>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76069" y="1181100"/>
            <a:ext cx="3870000" cy="4495800"/>
          </a:xfrm>
        </p:spPr>
        <p:txBody>
          <a:bodyPr/>
          <a:lstStyle/>
          <a:p>
            <a:pPr marL="0" indent="0" algn="just">
              <a:lnSpc>
                <a:spcPct val="107000"/>
              </a:lnSpc>
              <a:spcBef>
                <a:spcPts val="0"/>
              </a:spcBef>
              <a:buNone/>
            </a:pPr>
            <a:r>
              <a:rPr lang="en-US" sz="2000" spc="-150" dirty="0">
                <a:solidFill>
                  <a:srgbClr val="FFC000"/>
                </a:solidFill>
                <a:latin typeface="+mn-lt"/>
                <a:ea typeface="Calibri" panose="020F0502020204030204" pitchFamily="34" charset="0"/>
              </a:rPr>
              <a:t>* Yellow = important but ancillary/supporting, not central purpose of formal resolution</a:t>
            </a:r>
          </a:p>
          <a:p>
            <a:pPr marL="0" indent="0" algn="just">
              <a:lnSpc>
                <a:spcPct val="107000"/>
              </a:lnSpc>
              <a:spcBef>
                <a:spcPts val="0"/>
              </a:spcBef>
              <a:buNone/>
            </a:pPr>
            <a:endParaRPr lang="en-US" sz="2000" spc="-150" dirty="0">
              <a:solidFill>
                <a:srgbClr val="FFC000"/>
              </a:solidFill>
              <a:latin typeface="+mn-lt"/>
              <a:ea typeface="Calibri" panose="020F0502020204030204" pitchFamily="34" charset="0"/>
            </a:endParaRPr>
          </a:p>
          <a:p>
            <a:pPr marL="342900" indent="-342900" algn="just">
              <a:lnSpc>
                <a:spcPct val="107000"/>
              </a:lnSpc>
              <a:spcBef>
                <a:spcPts val="0"/>
              </a:spcBef>
            </a:pPr>
            <a:r>
              <a:rPr lang="en-US" sz="2000" spc="-150" dirty="0">
                <a:solidFill>
                  <a:srgbClr val="FFC000"/>
                </a:solidFill>
                <a:latin typeface="+mn-lt"/>
                <a:ea typeface="Calibri" panose="020F0502020204030204" pitchFamily="34" charset="0"/>
              </a:rPr>
              <a:t>Treating the parties with fairness and respect</a:t>
            </a:r>
          </a:p>
          <a:p>
            <a:pPr marL="342900" indent="-342900" algn="just">
              <a:lnSpc>
                <a:spcPct val="107000"/>
              </a:lnSpc>
              <a:spcBef>
                <a:spcPts val="0"/>
              </a:spcBef>
            </a:pPr>
            <a:r>
              <a:rPr lang="en-US" sz="2000" spc="-150" dirty="0">
                <a:solidFill>
                  <a:srgbClr val="FFC000"/>
                </a:solidFill>
                <a:latin typeface="+mn-lt"/>
                <a:ea typeface="Calibri" panose="020F0502020204030204" pitchFamily="34" charset="0"/>
              </a:rPr>
              <a:t>Conducting a thorough investigation </a:t>
            </a:r>
          </a:p>
          <a:p>
            <a:pPr marL="342900" indent="-342900" algn="just">
              <a:lnSpc>
                <a:spcPct val="107000"/>
              </a:lnSpc>
              <a:spcBef>
                <a:spcPts val="0"/>
              </a:spcBef>
            </a:pPr>
            <a:r>
              <a:rPr lang="en-US" sz="2000" spc="-150" dirty="0">
                <a:solidFill>
                  <a:srgbClr val="FFC000"/>
                </a:solidFill>
                <a:latin typeface="+mn-lt"/>
                <a:ea typeface="Calibri" panose="020F0502020204030204" pitchFamily="34" charset="0"/>
              </a:rPr>
              <a:t>Holding a compliant and effective hearing </a:t>
            </a:r>
          </a:p>
          <a:p>
            <a:pPr marL="342900" indent="-342900" algn="just">
              <a:lnSpc>
                <a:spcPct val="107000"/>
              </a:lnSpc>
              <a:spcBef>
                <a:spcPts val="0"/>
              </a:spcBef>
            </a:pPr>
            <a:r>
              <a:rPr lang="en-US" sz="2000" spc="-150" dirty="0">
                <a:solidFill>
                  <a:srgbClr val="FFC000"/>
                </a:solidFill>
                <a:latin typeface="+mn-lt"/>
                <a:ea typeface="Calibri" panose="020F0502020204030204" pitchFamily="34" charset="0"/>
              </a:rPr>
              <a:t>Providing appropriately robust appeal rights</a:t>
            </a:r>
          </a:p>
          <a:p>
            <a:pPr marL="0" indent="0" algn="just">
              <a:lnSpc>
                <a:spcPct val="107000"/>
              </a:lnSpc>
              <a:spcBef>
                <a:spcPts val="0"/>
              </a:spcBef>
              <a:buNone/>
            </a:pPr>
            <a:endParaRPr lang="en-US" sz="2000" dirty="0">
              <a:solidFill>
                <a:srgbClr val="FFC000"/>
              </a:solidFill>
              <a:latin typeface="+mn-lt"/>
              <a:ea typeface="Calibri" panose="020F0502020204030204" pitchFamily="34" charset="0"/>
            </a:endParaRPr>
          </a:p>
          <a:p>
            <a:pPr marL="0" indent="0" algn="just">
              <a:lnSpc>
                <a:spcPct val="107000"/>
              </a:lnSpc>
              <a:spcBef>
                <a:spcPts val="0"/>
              </a:spcBef>
              <a:buNone/>
            </a:pPr>
            <a:endParaRPr lang="en-US" sz="2000" dirty="0">
              <a:solidFill>
                <a:srgbClr val="FFC000"/>
              </a:solidFill>
              <a:latin typeface="+mn-lt"/>
              <a:ea typeface="Calibri" panose="020F0502020204030204" pitchFamily="34" charset="0"/>
            </a:endParaRPr>
          </a:p>
          <a:p>
            <a:pPr marL="0" indent="0" algn="just">
              <a:lnSpc>
                <a:spcPct val="107000"/>
              </a:lnSpc>
              <a:spcBef>
                <a:spcPts val="0"/>
              </a:spcBef>
              <a:buNone/>
            </a:pPr>
            <a:endParaRPr lang="en-US" sz="2400" dirty="0">
              <a:solidFill>
                <a:schemeClr val="tx1"/>
              </a:solidFill>
              <a:highlight>
                <a:srgbClr val="FFFF00"/>
              </a:highlight>
              <a:latin typeface="+mn-lt"/>
              <a:ea typeface="Calibri" panose="020F0502020204030204" pitchFamily="34" charset="0"/>
            </a:endParaRPr>
          </a:p>
        </p:txBody>
      </p:sp>
      <p:sp>
        <p:nvSpPr>
          <p:cNvPr id="2" name="Google Shape;147;p18">
            <a:extLst>
              <a:ext uri="{FF2B5EF4-FFF2-40B4-BE49-F238E27FC236}">
                <a16:creationId xmlns:a16="http://schemas.microsoft.com/office/drawing/2014/main" id="{91ED5958-8392-8EF2-6A6D-1C943602A7D4}"/>
              </a:ext>
            </a:extLst>
          </p:cNvPr>
          <p:cNvSpPr txBox="1">
            <a:spLocks/>
          </p:cNvSpPr>
          <p:nvPr/>
        </p:nvSpPr>
        <p:spPr>
          <a:xfrm>
            <a:off x="4697933" y="1198543"/>
            <a:ext cx="3870000" cy="4495800"/>
          </a:xfrm>
          <a:prstGeom prst="rect">
            <a:avLst/>
          </a:prstGeom>
        </p:spPr>
        <p:txBody>
          <a:bodyPr spcFirstLastPara="1" vert="horz" lIns="91440" tIns="45720" rIns="91440" bIns="45720" rtlCol="0">
            <a:noAutofit/>
          </a:bodyPr>
          <a:lstStyle>
            <a:lvl1pPr marL="457200" lvl="0" indent="-381000" algn="l" defTabSz="914400" rtl="0" eaLnBrk="1" latinLnBrk="0" hangingPunct="1">
              <a:spcBef>
                <a:spcPts val="600"/>
              </a:spcBef>
              <a:spcAft>
                <a:spcPts val="0"/>
              </a:spcAft>
              <a:buSzPts val="2400"/>
              <a:buFont typeface="Arial" pitchFamily="34" charset="0"/>
              <a:buChar char="▪"/>
              <a:defRPr sz="3200" kern="1200">
                <a:solidFill>
                  <a:srgbClr val="284971"/>
                </a:solidFill>
                <a:latin typeface="Arial" panose="020B0604020202020204" pitchFamily="34" charset="0"/>
                <a:ea typeface="+mn-ea"/>
                <a:cs typeface="Arial" panose="020B0604020202020204" pitchFamily="34" charset="0"/>
              </a:defRPr>
            </a:lvl1pPr>
            <a:lvl2pPr marL="914400" lvl="1" indent="-381000" algn="l" defTabSz="914400" rtl="0" eaLnBrk="1" latinLnBrk="0" hangingPunct="1">
              <a:spcBef>
                <a:spcPts val="0"/>
              </a:spcBef>
              <a:spcAft>
                <a:spcPts val="0"/>
              </a:spcAft>
              <a:buSzPts val="2400"/>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371600" lvl="2" indent="-381000" algn="l" defTabSz="914400" rtl="0" eaLnBrk="1" latinLnBrk="0" hangingPunct="1">
              <a:spcBef>
                <a:spcPts val="0"/>
              </a:spcBef>
              <a:spcAft>
                <a:spcPts val="0"/>
              </a:spcAft>
              <a:buSzPts val="24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828800" lvl="3" indent="-381000" algn="l" defTabSz="914400" rtl="0" eaLnBrk="1" latinLnBrk="0" hangingPunct="1">
              <a:spcBef>
                <a:spcPts val="0"/>
              </a:spcBef>
              <a:spcAft>
                <a:spcPts val="0"/>
              </a:spcAft>
              <a:buSzPts val="2400"/>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286000" lvl="4" indent="-381000" algn="l" defTabSz="914400" rtl="0" eaLnBrk="1" latinLnBrk="0" hangingPunct="1">
              <a:spcBef>
                <a:spcPts val="0"/>
              </a:spcBef>
              <a:spcAft>
                <a:spcPts val="0"/>
              </a:spcAft>
              <a:buSzPts val="2400"/>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743200" lvl="5" indent="-381000" algn="l" defTabSz="914400" rtl="0" eaLnBrk="1" latinLnBrk="0" hangingPunct="1">
              <a:spcBef>
                <a:spcPts val="0"/>
              </a:spcBef>
              <a:spcAft>
                <a:spcPts val="0"/>
              </a:spcAft>
              <a:buSzPts val="2400"/>
              <a:buFont typeface="Arial" pitchFamily="34" charset="0"/>
              <a:buChar char="▫"/>
              <a:defRPr sz="2000" kern="1200">
                <a:solidFill>
                  <a:schemeClr val="tx1"/>
                </a:solidFill>
                <a:latin typeface="+mn-lt"/>
                <a:ea typeface="+mn-ea"/>
                <a:cs typeface="+mn-cs"/>
              </a:defRPr>
            </a:lvl6pPr>
            <a:lvl7pPr marL="3200400" lvl="6" indent="-381000" algn="l" defTabSz="914400" rtl="0" eaLnBrk="1" latinLnBrk="0" hangingPunct="1">
              <a:spcBef>
                <a:spcPts val="0"/>
              </a:spcBef>
              <a:spcAft>
                <a:spcPts val="0"/>
              </a:spcAft>
              <a:buSzPts val="2400"/>
              <a:buFont typeface="Arial" pitchFamily="34" charset="0"/>
              <a:buChar char="▫"/>
              <a:defRPr sz="2000" kern="1200">
                <a:solidFill>
                  <a:schemeClr val="tx1"/>
                </a:solidFill>
                <a:latin typeface="+mn-lt"/>
                <a:ea typeface="+mn-ea"/>
                <a:cs typeface="+mn-cs"/>
              </a:defRPr>
            </a:lvl7pPr>
            <a:lvl8pPr marL="3657600" lvl="7" indent="-381000" algn="l" defTabSz="914400" rtl="0" eaLnBrk="1" latinLnBrk="0" hangingPunct="1">
              <a:spcBef>
                <a:spcPts val="0"/>
              </a:spcBef>
              <a:spcAft>
                <a:spcPts val="0"/>
              </a:spcAft>
              <a:buSzPts val="2400"/>
              <a:buFont typeface="Arial" pitchFamily="34" charset="0"/>
              <a:buChar char="▫"/>
              <a:defRPr sz="2000" kern="1200">
                <a:solidFill>
                  <a:schemeClr val="tx1"/>
                </a:solidFill>
                <a:latin typeface="+mn-lt"/>
                <a:ea typeface="+mn-ea"/>
                <a:cs typeface="+mn-cs"/>
              </a:defRPr>
            </a:lvl8pPr>
            <a:lvl9pPr marL="4114800" lvl="8" indent="-381000" algn="l" defTabSz="914400" rtl="0" eaLnBrk="1" latinLnBrk="0" hangingPunct="1">
              <a:spcBef>
                <a:spcPts val="0"/>
              </a:spcBef>
              <a:spcAft>
                <a:spcPts val="0"/>
              </a:spcAft>
              <a:buSzPts val="2400"/>
              <a:buFont typeface="Arial" pitchFamily="34" charset="0"/>
              <a:buChar char="▫"/>
              <a:defRPr sz="2000" kern="1200">
                <a:solidFill>
                  <a:schemeClr val="tx1"/>
                </a:solidFill>
                <a:latin typeface="+mn-lt"/>
                <a:ea typeface="+mn-ea"/>
                <a:cs typeface="+mn-cs"/>
              </a:defRPr>
            </a:lvl9pPr>
          </a:lstStyle>
          <a:p>
            <a:pPr marL="0" indent="0" algn="just">
              <a:lnSpc>
                <a:spcPct val="107000"/>
              </a:lnSpc>
              <a:spcBef>
                <a:spcPts val="0"/>
              </a:spcBef>
              <a:buNone/>
            </a:pPr>
            <a:r>
              <a:rPr lang="en-US" sz="2000" dirty="0">
                <a:solidFill>
                  <a:srgbClr val="FF0000"/>
                </a:solidFill>
                <a:latin typeface="+mn-lt"/>
                <a:ea typeface="Calibri" panose="020F0502020204030204" pitchFamily="34" charset="0"/>
              </a:rPr>
              <a:t>* </a:t>
            </a:r>
            <a:r>
              <a:rPr lang="en-US" sz="2000" spc="-150" dirty="0">
                <a:solidFill>
                  <a:srgbClr val="FF0000"/>
                </a:solidFill>
                <a:latin typeface="+mn-lt"/>
                <a:ea typeface="Calibri" panose="020F0502020204030204" pitchFamily="34" charset="0"/>
              </a:rPr>
              <a:t>Red = total (+ problematic) miss</a:t>
            </a:r>
          </a:p>
          <a:p>
            <a:pPr marL="342900" indent="-342900" algn="just">
              <a:lnSpc>
                <a:spcPct val="107000"/>
              </a:lnSpc>
              <a:spcBef>
                <a:spcPts val="0"/>
              </a:spcBef>
            </a:pPr>
            <a:endParaRPr lang="en-US" sz="2000" spc="-150" dirty="0">
              <a:solidFill>
                <a:srgbClr val="FF0000"/>
              </a:solidFill>
              <a:latin typeface="+mn-lt"/>
              <a:ea typeface="Calibri" panose="020F0502020204030204" pitchFamily="34" charset="0"/>
            </a:endParaRPr>
          </a:p>
          <a:p>
            <a:pPr marL="342900" indent="-342900" algn="just">
              <a:lnSpc>
                <a:spcPct val="107000"/>
              </a:lnSpc>
              <a:spcBef>
                <a:spcPts val="0"/>
              </a:spcBef>
            </a:pPr>
            <a:endParaRPr lang="en-US" sz="2000" spc="-150" dirty="0">
              <a:solidFill>
                <a:srgbClr val="FF0000"/>
              </a:solidFill>
              <a:latin typeface="+mn-lt"/>
              <a:ea typeface="Calibri" panose="020F0502020204030204" pitchFamily="34" charset="0"/>
            </a:endParaRPr>
          </a:p>
          <a:p>
            <a:pPr marL="0" indent="0" algn="just">
              <a:lnSpc>
                <a:spcPct val="107000"/>
              </a:lnSpc>
              <a:spcBef>
                <a:spcPts val="0"/>
              </a:spcBef>
              <a:buNone/>
            </a:pPr>
            <a:endParaRPr lang="en-US" sz="2000" spc="-150" dirty="0">
              <a:solidFill>
                <a:srgbClr val="FF0000"/>
              </a:solidFill>
              <a:latin typeface="+mn-lt"/>
              <a:ea typeface="Calibri" panose="020F0502020204030204" pitchFamily="34" charset="0"/>
            </a:endParaRPr>
          </a:p>
          <a:p>
            <a:pPr marL="342900" indent="-342900" algn="just">
              <a:lnSpc>
                <a:spcPct val="107000"/>
              </a:lnSpc>
              <a:spcBef>
                <a:spcPts val="0"/>
              </a:spcBef>
            </a:pPr>
            <a:r>
              <a:rPr lang="en-US" sz="2000" spc="-150" dirty="0">
                <a:solidFill>
                  <a:srgbClr val="FF0000"/>
                </a:solidFill>
                <a:latin typeface="+mn-lt"/>
                <a:ea typeface="Calibri" panose="020F0502020204030204" pitchFamily="34" charset="0"/>
              </a:rPr>
              <a:t>Determining whether the Respondent did something that the decision maker (or other team member) personally deems wrong or punishable</a:t>
            </a:r>
          </a:p>
          <a:p>
            <a:pPr marL="342900" indent="-342900" algn="just">
              <a:lnSpc>
                <a:spcPct val="107000"/>
              </a:lnSpc>
              <a:spcBef>
                <a:spcPts val="0"/>
              </a:spcBef>
            </a:pPr>
            <a:r>
              <a:rPr lang="en-US" sz="2000" spc="-150" dirty="0">
                <a:solidFill>
                  <a:srgbClr val="FF0000"/>
                </a:solidFill>
                <a:latin typeface="+mn-lt"/>
                <a:ea typeface="Calibri" panose="020F0502020204030204" pitchFamily="34" charset="0"/>
              </a:rPr>
              <a:t>Determining whether the Respondent committed a violation based on a personal or commonly applied definition of the prohibited conduct (or anything other than the specific Policy definition)</a:t>
            </a:r>
          </a:p>
          <a:p>
            <a:pPr marL="0" indent="0" algn="just">
              <a:lnSpc>
                <a:spcPct val="107000"/>
              </a:lnSpc>
              <a:spcBef>
                <a:spcPts val="0"/>
              </a:spcBef>
              <a:buNone/>
            </a:pPr>
            <a:endParaRPr lang="en-US" sz="2000" dirty="0">
              <a:solidFill>
                <a:srgbClr val="FF0000"/>
              </a:solidFill>
              <a:latin typeface="+mn-lt"/>
              <a:ea typeface="Calibri" panose="020F0502020204030204" pitchFamily="34" charset="0"/>
            </a:endParaRPr>
          </a:p>
          <a:p>
            <a:pPr marL="342900" indent="-342900" algn="just">
              <a:lnSpc>
                <a:spcPct val="107000"/>
              </a:lnSpc>
              <a:spcBef>
                <a:spcPts val="0"/>
              </a:spcBef>
            </a:pPr>
            <a:endParaRPr lang="en-US" sz="2400" dirty="0">
              <a:solidFill>
                <a:schemeClr val="tx1"/>
              </a:solidFill>
              <a:highlight>
                <a:srgbClr val="FFFF00"/>
              </a:highlight>
              <a:latin typeface="+mn-lt"/>
              <a:ea typeface="Calibri" panose="020F0502020204030204" pitchFamily="34" charset="0"/>
            </a:endParaRPr>
          </a:p>
        </p:txBody>
      </p:sp>
    </p:spTree>
    <p:extLst>
      <p:ext uri="{BB962C8B-B14F-4D97-AF65-F5344CB8AC3E}">
        <p14:creationId xmlns:p14="http://schemas.microsoft.com/office/powerpoint/2010/main" val="3470009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3600" b="1" dirty="0">
                <a:solidFill>
                  <a:schemeClr val="bg1">
                    <a:lumMod val="95000"/>
                  </a:schemeClr>
                </a:solidFill>
                <a:latin typeface="+mj-lt"/>
              </a:rPr>
              <a:t>TITLE IX (“TIX”) MAIN TEXT </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49600" y="1295400"/>
            <a:ext cx="7908600" cy="3928400"/>
          </a:xfrm>
        </p:spPr>
        <p:txBody>
          <a:bodyPr/>
          <a:lstStyle/>
          <a:p>
            <a:pPr marL="76200" indent="0" algn="just">
              <a:buNone/>
            </a:pPr>
            <a:r>
              <a:rPr lang="en-US" i="1" dirty="0">
                <a:solidFill>
                  <a:schemeClr val="tx1"/>
                </a:solidFill>
                <a:latin typeface="+mn-lt"/>
              </a:rPr>
              <a:t>“No person in the United States shall, on the basis of sex, be excluded from participation in, be denied the benefits of, or be subjected to discrimination under any education program or activity receiving federal financial assistance.”</a:t>
            </a:r>
          </a:p>
          <a:p>
            <a:pPr marL="76200" indent="0" algn="r">
              <a:buNone/>
            </a:pPr>
            <a:r>
              <a:rPr lang="en-US" sz="2000" i="1" dirty="0">
                <a:solidFill>
                  <a:schemeClr val="tx1"/>
                </a:solidFill>
                <a:latin typeface="+mn-lt"/>
              </a:rPr>
              <a:t>20 U.S.C. § 1681</a:t>
            </a:r>
            <a:endParaRPr lang="en-US" i="1" dirty="0">
              <a:solidFill>
                <a:schemeClr val="tx1"/>
              </a:solidFill>
              <a:latin typeface="+mn-lt"/>
            </a:endParaRPr>
          </a:p>
        </p:txBody>
      </p:sp>
    </p:spTree>
    <p:extLst>
      <p:ext uri="{BB962C8B-B14F-4D97-AF65-F5344CB8AC3E}">
        <p14:creationId xmlns:p14="http://schemas.microsoft.com/office/powerpoint/2010/main" val="2364097868"/>
      </p:ext>
    </p:extLst>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0" y="152400"/>
            <a:ext cx="9144000" cy="549600"/>
          </a:xfrm>
        </p:spPr>
        <p:txBody>
          <a:bodyPr/>
          <a:lstStyle/>
          <a:p>
            <a:r>
              <a:rPr lang="en-US" sz="2800" b="1" dirty="0">
                <a:latin typeface="+mj-lt"/>
              </a:rPr>
              <a:t>THE ACTUAL CENTRAL PURPOSE OF FORMAL RESOLUTION</a:t>
            </a:r>
            <a:endParaRPr lang="en-US" sz="2800" b="1" dirty="0">
              <a:solidFill>
                <a:schemeClr val="bg1">
                  <a:lumMod val="95000"/>
                </a:schemeClr>
              </a:solidFill>
              <a:latin typeface="+mj-lt"/>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381000" y="1371600"/>
            <a:ext cx="8061000" cy="4343400"/>
          </a:xfrm>
        </p:spPr>
        <p:txBody>
          <a:bodyPr/>
          <a:lstStyle/>
          <a:p>
            <a:pPr marL="0" marR="0" lvl="0" indent="0" algn="just" defTabSz="914400" rtl="0" eaLnBrk="1" fontAlgn="auto" latinLnBrk="0" hangingPunct="1">
              <a:lnSpc>
                <a:spcPct val="107000"/>
              </a:lnSpc>
              <a:spcBef>
                <a:spcPts val="0"/>
              </a:spcBef>
              <a:spcAft>
                <a:spcPts val="0"/>
              </a:spcAft>
              <a:buClrTx/>
              <a:buSzPts val="2400"/>
              <a:buNone/>
              <a:tabLst/>
              <a:defRPr/>
            </a:pPr>
            <a:endParaRPr kumimoji="0" lang="en-US" sz="2400" b="0"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7000"/>
              </a:lnSpc>
              <a:spcBef>
                <a:spcPts val="0"/>
              </a:spcBef>
              <a:spcAft>
                <a:spcPts val="0"/>
              </a:spcAft>
              <a:buClrTx/>
              <a:buSzPts val="2400"/>
              <a:buNone/>
              <a:tabLst/>
              <a:defRPr/>
            </a:pPr>
            <a:r>
              <a:rPr kumimoji="0" lang="en-US" sz="2400" b="0"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Determining whether a preponderance of the evidence establishes that the </a:t>
            </a:r>
            <a:r>
              <a:rPr lang="en-US" sz="2400" dirty="0">
                <a:solidFill>
                  <a:srgbClr val="000000"/>
                </a:solidFill>
                <a:latin typeface="Calibri"/>
                <a:ea typeface="Calibri" panose="020F0502020204030204" pitchFamily="34" charset="0"/>
              </a:rPr>
              <a:t>R</a:t>
            </a:r>
            <a:r>
              <a:rPr kumimoji="0" lang="en-US" sz="2400" b="0"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espondent</a:t>
            </a:r>
            <a:r>
              <a:rPr lang="en-US" sz="2400" dirty="0">
                <a:solidFill>
                  <a:srgbClr val="000000"/>
                </a:solidFill>
                <a:latin typeface="Calibri"/>
                <a:ea typeface="Calibri" panose="020F0502020204030204" pitchFamily="34" charset="0"/>
              </a:rPr>
              <a:t> </a:t>
            </a:r>
            <a:r>
              <a:rPr kumimoji="0" lang="en-US" sz="2400" b="0"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engaged in Sexual Harassment (including Stalking, Dating Violence, Domestic Violence, Sexual Assault) </a:t>
            </a:r>
            <a:r>
              <a:rPr kumimoji="0" lang="en-US" sz="2400" b="0" i="1"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as specifically defined by the TIX Grievance Procedure</a:t>
            </a:r>
            <a:r>
              <a:rPr kumimoji="0" lang="en-US" sz="2400" b="0"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a:t>
            </a:r>
          </a:p>
          <a:p>
            <a:pPr marL="0" indent="0" algn="just">
              <a:lnSpc>
                <a:spcPct val="107000"/>
              </a:lnSpc>
              <a:spcBef>
                <a:spcPts val="0"/>
              </a:spcBef>
              <a:buNone/>
            </a:pPr>
            <a:endParaRPr lang="en-US" sz="2400" dirty="0">
              <a:solidFill>
                <a:schemeClr val="tx1"/>
              </a:solidFill>
              <a:highlight>
                <a:srgbClr val="FFFF00"/>
              </a:highlight>
              <a:latin typeface="+mn-lt"/>
              <a:ea typeface="Calibri" panose="020F0502020204030204" pitchFamily="34" charset="0"/>
              <a:cs typeface="Helvetica" panose="020B0604020202020204" pitchFamily="34" charset="0"/>
            </a:endParaRPr>
          </a:p>
        </p:txBody>
      </p:sp>
    </p:spTree>
    <p:extLst>
      <p:ext uri="{BB962C8B-B14F-4D97-AF65-F5344CB8AC3E}">
        <p14:creationId xmlns:p14="http://schemas.microsoft.com/office/powerpoint/2010/main" val="1388356647"/>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0" y="152400"/>
            <a:ext cx="9144000" cy="549600"/>
          </a:xfrm>
        </p:spPr>
        <p:txBody>
          <a:bodyPr/>
          <a:lstStyle/>
          <a:p>
            <a:r>
              <a:rPr lang="en-US" sz="2800" b="1" dirty="0">
                <a:latin typeface="+mj-lt"/>
              </a:rPr>
              <a:t>REASONS THIS IS FORMAL RESOLUTION’S ACTUAL CENTRAL PURPOSE (AND SO HIGHLY CRITICAL TO DO WELL)</a:t>
            </a:r>
            <a:endParaRPr lang="en-US" sz="2800" b="1" dirty="0">
              <a:solidFill>
                <a:schemeClr val="bg1">
                  <a:lumMod val="95000"/>
                </a:schemeClr>
              </a:solidFill>
              <a:latin typeface="+mj-lt"/>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457200" y="1257300"/>
            <a:ext cx="8061000" cy="4343400"/>
          </a:xfrm>
        </p:spPr>
        <p:txBody>
          <a:bodyPr/>
          <a:lstStyle/>
          <a:p>
            <a:pPr marL="342900" indent="-342900" algn="just">
              <a:lnSpc>
                <a:spcPct val="107000"/>
              </a:lnSpc>
              <a:spcBef>
                <a:spcPts val="0"/>
              </a:spcBef>
            </a:pPr>
            <a:r>
              <a:rPr lang="en-US" sz="2400" dirty="0">
                <a:solidFill>
                  <a:schemeClr val="tx1"/>
                </a:solidFill>
                <a:latin typeface="+mn-lt"/>
                <a:ea typeface="Calibri" panose="020F0502020204030204" pitchFamily="34" charset="0"/>
                <a:cs typeface="Helvetica" panose="020B0604020202020204" pitchFamily="34" charset="0"/>
              </a:rPr>
              <a:t>Fairness / Promise Keeping</a:t>
            </a:r>
          </a:p>
          <a:p>
            <a:pPr marL="0" indent="0" algn="just">
              <a:lnSpc>
                <a:spcPct val="107000"/>
              </a:lnSpc>
              <a:spcBef>
                <a:spcPts val="0"/>
              </a:spcBef>
              <a:buNone/>
            </a:pPr>
            <a:endParaRPr lang="en-US" sz="2400" dirty="0">
              <a:solidFill>
                <a:schemeClr val="tx1"/>
              </a:solidFill>
              <a:latin typeface="+mn-lt"/>
              <a:ea typeface="Calibri" panose="020F0502020204030204" pitchFamily="34" charset="0"/>
              <a:cs typeface="Helvetica" panose="020B0604020202020204" pitchFamily="34" charset="0"/>
            </a:endParaRPr>
          </a:p>
          <a:p>
            <a:pPr marL="342900" indent="-342900" algn="just">
              <a:lnSpc>
                <a:spcPct val="107000"/>
              </a:lnSpc>
              <a:spcBef>
                <a:spcPts val="0"/>
              </a:spcBef>
            </a:pPr>
            <a:r>
              <a:rPr lang="en-US" sz="2400" dirty="0">
                <a:solidFill>
                  <a:schemeClr val="tx1"/>
                </a:solidFill>
                <a:latin typeface="+mn-lt"/>
                <a:ea typeface="Calibri" panose="020F0502020204030204" pitchFamily="34" charset="0"/>
                <a:cs typeface="Helvetica" panose="020B0604020202020204" pitchFamily="34" charset="0"/>
              </a:rPr>
              <a:t>Compliance (Contractual + Regulatory)</a:t>
            </a:r>
          </a:p>
          <a:p>
            <a:pPr marL="0" indent="0" algn="just">
              <a:lnSpc>
                <a:spcPct val="107000"/>
              </a:lnSpc>
              <a:spcBef>
                <a:spcPts val="0"/>
              </a:spcBef>
              <a:buNone/>
            </a:pPr>
            <a:endParaRPr lang="en-US" sz="2400" dirty="0">
              <a:solidFill>
                <a:schemeClr val="tx1"/>
              </a:solidFill>
              <a:latin typeface="+mn-lt"/>
              <a:ea typeface="Calibri" panose="020F0502020204030204" pitchFamily="34" charset="0"/>
              <a:cs typeface="Helvetica" panose="020B0604020202020204" pitchFamily="34" charset="0"/>
            </a:endParaRPr>
          </a:p>
          <a:p>
            <a:pPr marL="342900" indent="-342900" algn="just">
              <a:lnSpc>
                <a:spcPct val="107000"/>
              </a:lnSpc>
              <a:spcBef>
                <a:spcPts val="0"/>
              </a:spcBef>
            </a:pPr>
            <a:r>
              <a:rPr lang="en-US" sz="2400" dirty="0">
                <a:solidFill>
                  <a:schemeClr val="tx1"/>
                </a:solidFill>
                <a:latin typeface="+mn-lt"/>
                <a:ea typeface="Calibri" panose="020F0502020204030204" pitchFamily="34" charset="0"/>
                <a:cs typeface="Helvetica" panose="020B0604020202020204" pitchFamily="34" charset="0"/>
              </a:rPr>
              <a:t>Risk mitigation</a:t>
            </a:r>
          </a:p>
          <a:p>
            <a:pPr marL="0" indent="0" algn="just">
              <a:lnSpc>
                <a:spcPct val="107000"/>
              </a:lnSpc>
              <a:spcBef>
                <a:spcPts val="0"/>
              </a:spcBef>
              <a:buNone/>
            </a:pPr>
            <a:endParaRPr lang="en-US" sz="2400" dirty="0">
              <a:solidFill>
                <a:schemeClr val="tx1"/>
              </a:solidFill>
              <a:latin typeface="+mn-lt"/>
              <a:ea typeface="Calibri" panose="020F0502020204030204" pitchFamily="34" charset="0"/>
              <a:cs typeface="Helvetica" panose="020B0604020202020204" pitchFamily="34" charset="0"/>
            </a:endParaRPr>
          </a:p>
          <a:p>
            <a:pPr marL="342900" indent="-342900" algn="just">
              <a:lnSpc>
                <a:spcPct val="107000"/>
              </a:lnSpc>
              <a:spcBef>
                <a:spcPts val="0"/>
              </a:spcBef>
            </a:pPr>
            <a:r>
              <a:rPr lang="en-US" sz="2400" dirty="0">
                <a:solidFill>
                  <a:schemeClr val="tx1"/>
                </a:solidFill>
                <a:latin typeface="+mn-lt"/>
                <a:ea typeface="Calibri" panose="020F0502020204030204" pitchFamily="34" charset="0"/>
                <a:cs typeface="Helvetica" panose="020B0604020202020204" pitchFamily="34" charset="0"/>
              </a:rPr>
              <a:t>Deference</a:t>
            </a:r>
          </a:p>
          <a:p>
            <a:pPr marL="0" marR="0" lvl="0" indent="0" algn="just" defTabSz="914400" rtl="0" eaLnBrk="1" fontAlgn="auto" latinLnBrk="0" hangingPunct="1">
              <a:lnSpc>
                <a:spcPct val="107000"/>
              </a:lnSpc>
              <a:spcBef>
                <a:spcPts val="0"/>
              </a:spcBef>
              <a:spcAft>
                <a:spcPts val="0"/>
              </a:spcAft>
              <a:buClrTx/>
              <a:buSzPts val="2400"/>
              <a:buFont typeface="Arial" pitchFamily="34" charset="0"/>
              <a:buNone/>
              <a:tabLst/>
              <a:defRPr/>
            </a:pPr>
            <a:endParaRPr kumimoji="0" lang="en-US" sz="2400" b="0" i="0" u="none" strike="noStrike" kern="1200" cap="none" spc="0" normalizeH="0" baseline="0" noProof="0" dirty="0">
              <a:ln>
                <a:noFill/>
              </a:ln>
              <a:solidFill>
                <a:srgbClr val="000000"/>
              </a:solidFill>
              <a:effectLst/>
              <a:uLnTx/>
              <a:uFillTx/>
              <a:latin typeface="Calibri"/>
              <a:ea typeface="Calibri" panose="020F0502020204030204" pitchFamily="34" charset="0"/>
              <a:cs typeface="Helvetica" panose="020B0604020202020204" pitchFamily="34" charset="0"/>
            </a:endParaRPr>
          </a:p>
          <a:p>
            <a:pPr marL="342900" marR="0" lvl="0" indent="-342900" algn="just" defTabSz="914400" rtl="0" eaLnBrk="1" fontAlgn="auto" latinLnBrk="0" hangingPunct="1">
              <a:lnSpc>
                <a:spcPct val="107000"/>
              </a:lnSpc>
              <a:spcBef>
                <a:spcPts val="0"/>
              </a:spcBef>
              <a:spcAft>
                <a:spcPts val="0"/>
              </a:spcAft>
              <a:buClrTx/>
              <a:buSzPts val="2400"/>
              <a:buFont typeface="Arial" pitchFamily="34" charset="0"/>
              <a:buChar char="▪"/>
              <a:tabLst/>
              <a:defRPr/>
            </a:pPr>
            <a:r>
              <a:rPr kumimoji="0" lang="en-US" sz="2400" b="0" i="0" u="none" strike="noStrike" kern="1200" cap="none" spc="0" normalizeH="0" baseline="0" noProof="0" dirty="0">
                <a:ln>
                  <a:noFill/>
                </a:ln>
                <a:solidFill>
                  <a:srgbClr val="000000"/>
                </a:solidFill>
                <a:effectLst/>
                <a:uLnTx/>
                <a:uFillTx/>
                <a:latin typeface="Calibri"/>
                <a:ea typeface="Calibri" panose="020F0502020204030204" pitchFamily="34" charset="0"/>
                <a:cs typeface="Helvetica" panose="020B0604020202020204" pitchFamily="34" charset="0"/>
              </a:rPr>
              <a:t>Fulfillment</a:t>
            </a:r>
          </a:p>
          <a:p>
            <a:pPr marL="0" indent="0" algn="just">
              <a:lnSpc>
                <a:spcPct val="107000"/>
              </a:lnSpc>
              <a:spcBef>
                <a:spcPts val="0"/>
              </a:spcBef>
              <a:buNone/>
            </a:pPr>
            <a:endParaRPr lang="en-US" sz="2400" dirty="0">
              <a:solidFill>
                <a:schemeClr val="tx1"/>
              </a:solidFill>
              <a:latin typeface="+mn-lt"/>
              <a:ea typeface="Calibri" panose="020F0502020204030204" pitchFamily="34" charset="0"/>
              <a:cs typeface="Helvetica" panose="020B0604020202020204" pitchFamily="34" charset="0"/>
            </a:endParaRPr>
          </a:p>
        </p:txBody>
      </p:sp>
    </p:spTree>
    <p:extLst>
      <p:ext uri="{BB962C8B-B14F-4D97-AF65-F5344CB8AC3E}">
        <p14:creationId xmlns:p14="http://schemas.microsoft.com/office/powerpoint/2010/main" val="3980631111"/>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2800" b="1" dirty="0">
                <a:latin typeface="+mj-lt"/>
              </a:rPr>
              <a:t>WHAT CARRYING OUT THE ACTUAL CENTRAL PURPOSE REQUIRES AND CAN’T DO WITHOUT</a:t>
            </a:r>
            <a:endParaRPr lang="en-US" sz="2800" b="1" dirty="0">
              <a:solidFill>
                <a:schemeClr val="bg1">
                  <a:lumMod val="95000"/>
                </a:schemeClr>
              </a:solidFill>
              <a:latin typeface="+mj-lt"/>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37568" y="990600"/>
            <a:ext cx="8061000" cy="4343400"/>
          </a:xfrm>
        </p:spPr>
        <p:txBody>
          <a:bodyPr/>
          <a:lstStyle/>
          <a:p>
            <a:pPr marL="0" marR="0" lvl="0" indent="0" algn="just" defTabSz="914400" rtl="0" eaLnBrk="1" fontAlgn="auto" latinLnBrk="0" hangingPunct="1">
              <a:lnSpc>
                <a:spcPct val="107000"/>
              </a:lnSpc>
              <a:spcBef>
                <a:spcPts val="0"/>
              </a:spcBef>
              <a:spcAft>
                <a:spcPts val="0"/>
              </a:spcAft>
              <a:buClrTx/>
              <a:buSzPts val="2400"/>
              <a:buNone/>
              <a:tabLst/>
              <a:defRPr/>
            </a:pPr>
            <a:endParaRPr kumimoji="0" lang="en-US" sz="2400" b="0"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endParaRPr>
          </a:p>
          <a:p>
            <a:pPr marL="514350" indent="-514350" algn="just">
              <a:lnSpc>
                <a:spcPct val="107000"/>
              </a:lnSpc>
              <a:spcBef>
                <a:spcPts val="0"/>
              </a:spcBef>
              <a:defRPr/>
            </a:pPr>
            <a:r>
              <a:rPr lang="en-US" sz="2800" dirty="0">
                <a:solidFill>
                  <a:srgbClr val="000000"/>
                </a:solidFill>
                <a:latin typeface="Calibri"/>
                <a:ea typeface="Calibri" panose="020F0502020204030204" pitchFamily="34" charset="0"/>
              </a:rPr>
              <a:t>an intensely in-depth understanding and dissection of the specific prohibited conduct definition in question, including each of its specific elements; and</a:t>
            </a:r>
          </a:p>
          <a:p>
            <a:pPr marL="514350" indent="-514350" algn="just">
              <a:lnSpc>
                <a:spcPct val="107000"/>
              </a:lnSpc>
              <a:spcBef>
                <a:spcPts val="0"/>
              </a:spcBef>
              <a:defRPr/>
            </a:pPr>
            <a:r>
              <a:rPr lang="en-US" sz="2800" dirty="0">
                <a:solidFill>
                  <a:srgbClr val="000000"/>
                </a:solidFill>
                <a:latin typeface="Calibri"/>
                <a:ea typeface="Calibri" panose="020F0502020204030204" pitchFamily="34" charset="0"/>
              </a:rPr>
              <a:t>a methodical application of the facts and evidence </a:t>
            </a:r>
            <a:r>
              <a:rPr lang="en-US" sz="2800" i="1" dirty="0">
                <a:solidFill>
                  <a:srgbClr val="000000"/>
                </a:solidFill>
                <a:latin typeface="Calibri"/>
                <a:ea typeface="Calibri" panose="020F0502020204030204" pitchFamily="34" charset="0"/>
              </a:rPr>
              <a:t>to that specific definition (and only that specific definition) and each of its specific elements (and only those specific elements) </a:t>
            </a:r>
            <a:r>
              <a:rPr lang="en-US" sz="2800" dirty="0">
                <a:solidFill>
                  <a:srgbClr val="000000"/>
                </a:solidFill>
                <a:latin typeface="Calibri"/>
                <a:ea typeface="Calibri" panose="020F0502020204030204" pitchFamily="34" charset="0"/>
              </a:rPr>
              <a:t>(near surgical exercise)</a:t>
            </a:r>
          </a:p>
          <a:p>
            <a:pPr marL="0" marR="0" lvl="0" indent="0" algn="just" defTabSz="914400" rtl="0" eaLnBrk="1" fontAlgn="auto" latinLnBrk="0" hangingPunct="1">
              <a:lnSpc>
                <a:spcPct val="107000"/>
              </a:lnSpc>
              <a:spcBef>
                <a:spcPts val="0"/>
              </a:spcBef>
              <a:spcAft>
                <a:spcPts val="0"/>
              </a:spcAft>
              <a:buClrTx/>
              <a:buSzPts val="2400"/>
              <a:buNone/>
              <a:tabLst/>
              <a:defRPr/>
            </a:pPr>
            <a:endParaRPr kumimoji="0" lang="en-US" sz="2800" b="0" i="1"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endParaRPr>
          </a:p>
          <a:p>
            <a:pPr marL="0" indent="0" algn="just">
              <a:lnSpc>
                <a:spcPct val="107000"/>
              </a:lnSpc>
              <a:spcBef>
                <a:spcPts val="0"/>
              </a:spcBef>
              <a:buNone/>
            </a:pPr>
            <a:endParaRPr lang="en-US" sz="2400" dirty="0">
              <a:solidFill>
                <a:schemeClr val="tx1"/>
              </a:solidFill>
              <a:highlight>
                <a:srgbClr val="FFFF00"/>
              </a:highlight>
              <a:latin typeface="+mn-lt"/>
              <a:ea typeface="Calibri" panose="020F0502020204030204" pitchFamily="34" charset="0"/>
              <a:cs typeface="Helvetica" panose="020B0604020202020204" pitchFamily="34" charset="0"/>
            </a:endParaRPr>
          </a:p>
        </p:txBody>
      </p:sp>
    </p:spTree>
    <p:extLst>
      <p:ext uri="{BB962C8B-B14F-4D97-AF65-F5344CB8AC3E}">
        <p14:creationId xmlns:p14="http://schemas.microsoft.com/office/powerpoint/2010/main" val="2118876292"/>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0" y="152400"/>
            <a:ext cx="9067800" cy="549600"/>
          </a:xfrm>
        </p:spPr>
        <p:txBody>
          <a:bodyPr/>
          <a:lstStyle/>
          <a:p>
            <a:r>
              <a:rPr lang="en-US" sz="2400" b="1" dirty="0">
                <a:solidFill>
                  <a:schemeClr val="bg1">
                    <a:lumMod val="95000"/>
                  </a:schemeClr>
                </a:solidFill>
                <a:latin typeface="+mj-lt"/>
              </a:rPr>
              <a:t>HOW TO (INTENSELY AND IN GREAT DEPTH) UNDERSTAND AND DISSECT PROHIBITED CONDUCT DEFINITIONS</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304800" y="1257300"/>
            <a:ext cx="8061000" cy="4343400"/>
          </a:xfrm>
        </p:spPr>
        <p:txBody>
          <a:bodyPr/>
          <a:lstStyle/>
          <a:p>
            <a:pPr marL="514350" marR="0" lvl="0" indent="-514350" algn="just" defTabSz="914400" rtl="0" eaLnBrk="1" fontAlgn="auto" latinLnBrk="0" hangingPunct="1">
              <a:lnSpc>
                <a:spcPct val="107000"/>
              </a:lnSpc>
              <a:spcBef>
                <a:spcPts val="0"/>
              </a:spcBef>
              <a:spcAft>
                <a:spcPts val="0"/>
              </a:spcAft>
              <a:buClrTx/>
              <a:buSzPts val="2400"/>
              <a:buAutoNum type="arabicParenR"/>
              <a:tabLst/>
              <a:defRPr/>
            </a:pPr>
            <a:r>
              <a:rPr lang="en-US" sz="2000" dirty="0">
                <a:solidFill>
                  <a:srgbClr val="000000"/>
                </a:solidFill>
                <a:latin typeface="Calibri"/>
                <a:ea typeface="Calibri" panose="020F0502020204030204" pitchFamily="34" charset="0"/>
              </a:rPr>
              <a:t>Print hard copy of SMPP</a:t>
            </a:r>
          </a:p>
          <a:p>
            <a:pPr marL="514350" marR="0" lvl="0" indent="-514350" algn="just" defTabSz="914400" rtl="0" eaLnBrk="1" fontAlgn="auto" latinLnBrk="0" hangingPunct="1">
              <a:lnSpc>
                <a:spcPct val="107000"/>
              </a:lnSpc>
              <a:spcBef>
                <a:spcPts val="0"/>
              </a:spcBef>
              <a:spcAft>
                <a:spcPts val="0"/>
              </a:spcAft>
              <a:buClrTx/>
              <a:buSzPts val="2400"/>
              <a:buAutoNum type="arabicParenR"/>
              <a:tabLst/>
              <a:defRPr/>
            </a:pPr>
            <a:r>
              <a:rPr lang="en-US" sz="2000" dirty="0">
                <a:solidFill>
                  <a:srgbClr val="000000"/>
                </a:solidFill>
                <a:latin typeface="Calibri"/>
                <a:ea typeface="Calibri" panose="020F0502020204030204" pitchFamily="34" charset="0"/>
              </a:rPr>
              <a:t>Carefully read, read, and re-read specific Prohibited Conduct Definition (e.g., Sexual Harassment, Sexual Assault, Dating Violence, Domestic Violence, and Stalking</a:t>
            </a:r>
          </a:p>
          <a:p>
            <a:pPr marL="514350" marR="0" lvl="0" indent="-514350" algn="just" defTabSz="914400" rtl="0" eaLnBrk="1" fontAlgn="auto" latinLnBrk="0" hangingPunct="1">
              <a:lnSpc>
                <a:spcPct val="107000"/>
              </a:lnSpc>
              <a:spcBef>
                <a:spcPts val="0"/>
              </a:spcBef>
              <a:spcAft>
                <a:spcPts val="0"/>
              </a:spcAft>
              <a:buClrTx/>
              <a:buSzPts val="2400"/>
              <a:buAutoNum type="arabicParenR"/>
              <a:tabLst/>
              <a:defRPr/>
            </a:pPr>
            <a:r>
              <a:rPr kumimoji="0" lang="en-US" sz="2000" b="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Break down into individual specific elements</a:t>
            </a:r>
          </a:p>
          <a:p>
            <a:pPr marL="514350" marR="0" lvl="0" indent="-514350" algn="just" defTabSz="914400" rtl="0" eaLnBrk="1" fontAlgn="auto" latinLnBrk="0" hangingPunct="1">
              <a:lnSpc>
                <a:spcPct val="107000"/>
              </a:lnSpc>
              <a:spcBef>
                <a:spcPts val="0"/>
              </a:spcBef>
              <a:spcAft>
                <a:spcPts val="0"/>
              </a:spcAft>
              <a:buClrTx/>
              <a:buSzPts val="2400"/>
              <a:buAutoNum type="arabicParenR"/>
              <a:tabLst/>
              <a:defRPr/>
            </a:pPr>
            <a:r>
              <a:rPr lang="en-US" sz="2000" dirty="0">
                <a:solidFill>
                  <a:srgbClr val="000000"/>
                </a:solidFill>
                <a:latin typeface="Calibri"/>
                <a:ea typeface="Calibri" panose="020F0502020204030204" pitchFamily="34" charset="0"/>
              </a:rPr>
              <a:t>Highlight key words (e.g., “and,” “or,” “reasonable”)</a:t>
            </a:r>
          </a:p>
          <a:p>
            <a:pPr marL="514350" marR="0" lvl="0" indent="-514350" algn="just" defTabSz="914400" rtl="0" eaLnBrk="1" fontAlgn="auto" latinLnBrk="0" hangingPunct="1">
              <a:lnSpc>
                <a:spcPct val="107000"/>
              </a:lnSpc>
              <a:spcBef>
                <a:spcPts val="0"/>
              </a:spcBef>
              <a:spcAft>
                <a:spcPts val="0"/>
              </a:spcAft>
              <a:buClrTx/>
              <a:buSzPts val="2400"/>
              <a:buAutoNum type="arabicParenR"/>
              <a:tabLst/>
              <a:defRPr/>
            </a:pPr>
            <a:r>
              <a:rPr lang="en-US" sz="2000" dirty="0">
                <a:solidFill>
                  <a:srgbClr val="000000"/>
                </a:solidFill>
                <a:latin typeface="Calibri"/>
                <a:ea typeface="Calibri" panose="020F0502020204030204" pitchFamily="34" charset="0"/>
              </a:rPr>
              <a:t>Cross-check any defined (usually capitalized) terms</a:t>
            </a:r>
          </a:p>
          <a:p>
            <a:pPr marL="514350" marR="0" lvl="0" indent="-514350" algn="just" defTabSz="914400" rtl="0" eaLnBrk="1" fontAlgn="auto" latinLnBrk="0" hangingPunct="1">
              <a:lnSpc>
                <a:spcPct val="107000"/>
              </a:lnSpc>
              <a:spcBef>
                <a:spcPts val="0"/>
              </a:spcBef>
              <a:spcAft>
                <a:spcPts val="0"/>
              </a:spcAft>
              <a:buClrTx/>
              <a:buSzPts val="2400"/>
              <a:buAutoNum type="arabicParenR"/>
              <a:tabLst/>
              <a:defRPr/>
            </a:pPr>
            <a:r>
              <a:rPr lang="en-US" sz="2000" dirty="0">
                <a:solidFill>
                  <a:srgbClr val="000000"/>
                </a:solidFill>
                <a:latin typeface="Calibri"/>
                <a:ea typeface="Calibri" panose="020F0502020204030204" pitchFamily="34" charset="0"/>
              </a:rPr>
              <a:t>Re-digest definition, focusing on specific elements</a:t>
            </a:r>
          </a:p>
          <a:p>
            <a:pPr marL="514350" marR="0" lvl="0" indent="-514350" algn="just" defTabSz="914400" rtl="0" eaLnBrk="1" fontAlgn="auto" latinLnBrk="0" hangingPunct="1">
              <a:lnSpc>
                <a:spcPct val="107000"/>
              </a:lnSpc>
              <a:spcBef>
                <a:spcPts val="0"/>
              </a:spcBef>
              <a:spcAft>
                <a:spcPts val="0"/>
              </a:spcAft>
              <a:buClrTx/>
              <a:buSzPts val="2400"/>
              <a:buAutoNum type="arabicParenR"/>
              <a:tabLst/>
              <a:defRPr/>
            </a:pPr>
            <a:r>
              <a:rPr kumimoji="0" lang="en-US" sz="2000" b="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Discuss any uncertainty with TIX </a:t>
            </a:r>
            <a:r>
              <a:rPr lang="en-US" sz="2000" dirty="0">
                <a:solidFill>
                  <a:srgbClr val="000000"/>
                </a:solidFill>
                <a:latin typeface="Calibri"/>
                <a:ea typeface="Calibri" panose="020F0502020204030204" pitchFamily="34" charset="0"/>
              </a:rPr>
              <a:t>Coordinator (and/other team members, with TIX Coordinator input/oversight for consistency)</a:t>
            </a:r>
          </a:p>
          <a:p>
            <a:pPr marL="514350" marR="0" lvl="0" indent="-514350" algn="just" defTabSz="914400" rtl="0" eaLnBrk="1" fontAlgn="auto" latinLnBrk="0" hangingPunct="1">
              <a:lnSpc>
                <a:spcPct val="107000"/>
              </a:lnSpc>
              <a:spcBef>
                <a:spcPts val="0"/>
              </a:spcBef>
              <a:spcAft>
                <a:spcPts val="0"/>
              </a:spcAft>
              <a:buClrTx/>
              <a:buSzPts val="2400"/>
              <a:buAutoNum type="arabicParenR"/>
              <a:tabLst/>
              <a:defRPr/>
            </a:pPr>
            <a:r>
              <a:rPr lang="en-US" sz="2000" dirty="0">
                <a:solidFill>
                  <a:srgbClr val="000000"/>
                </a:solidFill>
                <a:latin typeface="Calibri"/>
                <a:ea typeface="Calibri" panose="020F0502020204030204" pitchFamily="34" charset="0"/>
              </a:rPr>
              <a:t>Re-review all of the above with every new assignment</a:t>
            </a:r>
            <a:endParaRPr kumimoji="0" lang="en-US" sz="2000" b="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endParaRPr>
          </a:p>
          <a:p>
            <a:pPr marL="514350" marR="0" lvl="0" indent="-514350" algn="just" defTabSz="914400" rtl="0" eaLnBrk="1" fontAlgn="auto" latinLnBrk="0" hangingPunct="1">
              <a:lnSpc>
                <a:spcPct val="107000"/>
              </a:lnSpc>
              <a:spcBef>
                <a:spcPts val="0"/>
              </a:spcBef>
              <a:spcAft>
                <a:spcPts val="0"/>
              </a:spcAft>
              <a:buClrTx/>
              <a:buSzPts val="2400"/>
              <a:buAutoNum type="arabicParenR"/>
              <a:tabLst/>
              <a:defRPr/>
            </a:pPr>
            <a:endParaRPr kumimoji="0" lang="en-US" sz="2800" b="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endParaRPr>
          </a:p>
          <a:p>
            <a:pPr marL="514350" marR="0" lvl="0" indent="-514350" algn="just" defTabSz="914400" rtl="0" eaLnBrk="1" fontAlgn="auto" latinLnBrk="0" hangingPunct="1">
              <a:lnSpc>
                <a:spcPct val="107000"/>
              </a:lnSpc>
              <a:spcBef>
                <a:spcPts val="0"/>
              </a:spcBef>
              <a:spcAft>
                <a:spcPts val="0"/>
              </a:spcAft>
              <a:buClrTx/>
              <a:buSzPts val="2400"/>
              <a:buAutoNum type="arabicParenR"/>
              <a:tabLst/>
              <a:defRPr/>
            </a:pPr>
            <a:endParaRPr kumimoji="0" lang="en-US" sz="2800" b="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endParaRPr>
          </a:p>
          <a:p>
            <a:pPr marL="0" indent="0" algn="just">
              <a:lnSpc>
                <a:spcPct val="107000"/>
              </a:lnSpc>
              <a:spcBef>
                <a:spcPts val="0"/>
              </a:spcBef>
              <a:buNone/>
            </a:pPr>
            <a:endParaRPr lang="en-US" sz="2400" dirty="0">
              <a:solidFill>
                <a:schemeClr val="tx1"/>
              </a:solidFill>
              <a:highlight>
                <a:srgbClr val="FFFF00"/>
              </a:highlight>
              <a:latin typeface="+mn-lt"/>
              <a:ea typeface="Calibri" panose="020F0502020204030204" pitchFamily="34" charset="0"/>
              <a:cs typeface="Helvetica" panose="020B0604020202020204" pitchFamily="34" charset="0"/>
            </a:endParaRPr>
          </a:p>
        </p:txBody>
      </p:sp>
    </p:spTree>
    <p:extLst>
      <p:ext uri="{BB962C8B-B14F-4D97-AF65-F5344CB8AC3E}">
        <p14:creationId xmlns:p14="http://schemas.microsoft.com/office/powerpoint/2010/main" val="3380268050"/>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2800" b="1" dirty="0">
                <a:solidFill>
                  <a:schemeClr val="bg1">
                    <a:lumMod val="95000"/>
                  </a:schemeClr>
                </a:solidFill>
                <a:latin typeface="+mj-lt"/>
              </a:rPr>
              <a:t>PRIMARY TIX TEAM MEMBER ROLES WITH REGARD TO CENTRAL PURPOSE</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152400" y="1257300"/>
            <a:ext cx="8061000" cy="4343400"/>
          </a:xfrm>
        </p:spPr>
        <p:txBody>
          <a:bodyPr/>
          <a:lstStyle/>
          <a:p>
            <a:pPr indent="-457200" algn="just">
              <a:lnSpc>
                <a:spcPct val="107000"/>
              </a:lnSpc>
              <a:spcBef>
                <a:spcPts val="0"/>
              </a:spcBef>
              <a:defRPr/>
            </a:pPr>
            <a:r>
              <a:rPr kumimoji="0" lang="en-US" sz="2000" b="1"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TIXC/ Deputies:</a:t>
            </a:r>
          </a:p>
          <a:p>
            <a:pPr lvl="1" indent="-457200" algn="just">
              <a:lnSpc>
                <a:spcPct val="107000"/>
              </a:lnSpc>
              <a:defRPr/>
            </a:pPr>
            <a:r>
              <a:rPr lang="en-US" sz="2000" dirty="0">
                <a:solidFill>
                  <a:srgbClr val="000000"/>
                </a:solidFill>
                <a:latin typeface="Calibri"/>
                <a:ea typeface="Calibri" panose="020F0502020204030204" pitchFamily="34" charset="0"/>
              </a:rPr>
              <a:t>Ensure deep understanding by all team members of central purpose of formal resolution + each specific Prohibited Conduct Definition</a:t>
            </a:r>
          </a:p>
          <a:p>
            <a:pPr lvl="1" indent="-457200" algn="just">
              <a:lnSpc>
                <a:spcPct val="107000"/>
              </a:lnSpc>
              <a:defRPr/>
            </a:pPr>
            <a:r>
              <a:rPr lang="en-US" sz="2000" dirty="0">
                <a:solidFill>
                  <a:srgbClr val="000000"/>
                </a:solidFill>
                <a:latin typeface="Calibri"/>
                <a:ea typeface="Calibri" panose="020F0502020204030204" pitchFamily="34" charset="0"/>
              </a:rPr>
              <a:t>Guide assigned team members through execution of central purpose and serve as definition clarifier (stopping short of matter specific facts/analysis)</a:t>
            </a:r>
          </a:p>
          <a:p>
            <a:pPr marL="457200" lvl="1" indent="0" algn="just">
              <a:lnSpc>
                <a:spcPct val="107000"/>
              </a:lnSpc>
              <a:buNone/>
              <a:defRPr/>
            </a:pPr>
            <a:endParaRPr kumimoji="0" lang="en-US" sz="2000" b="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endParaRPr>
          </a:p>
          <a:p>
            <a:pPr indent="-457200" algn="just">
              <a:lnSpc>
                <a:spcPct val="107000"/>
              </a:lnSpc>
              <a:spcBef>
                <a:spcPts val="0"/>
              </a:spcBef>
              <a:defRPr/>
            </a:pPr>
            <a:r>
              <a:rPr lang="en-US" sz="2000" b="1" dirty="0">
                <a:solidFill>
                  <a:srgbClr val="000000"/>
                </a:solidFill>
                <a:latin typeface="Calibri"/>
                <a:ea typeface="Calibri" panose="020F0502020204030204" pitchFamily="34" charset="0"/>
              </a:rPr>
              <a:t>Investigators:</a:t>
            </a:r>
          </a:p>
          <a:p>
            <a:pPr lvl="1" indent="-457200" algn="just">
              <a:lnSpc>
                <a:spcPct val="107000"/>
              </a:lnSpc>
              <a:defRPr/>
            </a:pPr>
            <a:r>
              <a:rPr lang="en-US" sz="2000" i="1" dirty="0">
                <a:solidFill>
                  <a:srgbClr val="000000"/>
                </a:solidFill>
                <a:latin typeface="Calibri"/>
                <a:ea typeface="Calibri" panose="020F0502020204030204" pitchFamily="34" charset="0"/>
              </a:rPr>
              <a:t>With specific applicable definition(s) and specific elements continually at forefront of their minds</a:t>
            </a:r>
            <a:r>
              <a:rPr lang="en-US" sz="2000" dirty="0">
                <a:solidFill>
                  <a:srgbClr val="000000"/>
                </a:solidFill>
                <a:latin typeface="Calibri"/>
                <a:ea typeface="Calibri" panose="020F0502020204030204" pitchFamily="34" charset="0"/>
              </a:rPr>
              <a:t>, gather and organize facts to paint picture that will enable decision makers to carry out central purpose</a:t>
            </a:r>
          </a:p>
          <a:p>
            <a:pPr marL="457200" lvl="1" indent="0" algn="just">
              <a:lnSpc>
                <a:spcPct val="107000"/>
              </a:lnSpc>
              <a:buNone/>
              <a:defRPr/>
            </a:pPr>
            <a:r>
              <a:rPr lang="en-US" sz="2000" dirty="0">
                <a:solidFill>
                  <a:srgbClr val="000000"/>
                </a:solidFill>
                <a:latin typeface="Calibri"/>
                <a:ea typeface="Calibri" panose="020F0502020204030204" pitchFamily="34" charset="0"/>
              </a:rPr>
              <a:t> </a:t>
            </a:r>
            <a:endParaRPr lang="en-US" sz="2000" i="1" dirty="0">
              <a:solidFill>
                <a:srgbClr val="000000"/>
              </a:solidFill>
              <a:latin typeface="Calibri"/>
              <a:ea typeface="Calibri" panose="020F0502020204030204" pitchFamily="34" charset="0"/>
            </a:endParaRPr>
          </a:p>
          <a:p>
            <a:pPr marL="0" indent="0" algn="just">
              <a:lnSpc>
                <a:spcPct val="107000"/>
              </a:lnSpc>
              <a:spcBef>
                <a:spcPts val="0"/>
              </a:spcBef>
              <a:buNone/>
              <a:defRPr/>
            </a:pPr>
            <a:endParaRPr lang="en-US" sz="2800" dirty="0">
              <a:solidFill>
                <a:srgbClr val="000000"/>
              </a:solidFill>
              <a:latin typeface="Calibri"/>
              <a:ea typeface="Calibri" panose="020F0502020204030204" pitchFamily="34" charset="0"/>
            </a:endParaRPr>
          </a:p>
          <a:p>
            <a:pPr marL="514350" marR="0" lvl="0" indent="-514350" algn="just" defTabSz="914400" rtl="0" eaLnBrk="1" fontAlgn="auto" latinLnBrk="0" hangingPunct="1">
              <a:lnSpc>
                <a:spcPct val="107000"/>
              </a:lnSpc>
              <a:spcBef>
                <a:spcPts val="0"/>
              </a:spcBef>
              <a:spcAft>
                <a:spcPts val="0"/>
              </a:spcAft>
              <a:buClrTx/>
              <a:buSzPts val="2400"/>
              <a:buAutoNum type="arabicParenR"/>
              <a:tabLst/>
              <a:defRPr/>
            </a:pPr>
            <a:endParaRPr kumimoji="0" lang="en-US" sz="2800" b="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endParaRPr>
          </a:p>
          <a:p>
            <a:pPr marL="0" indent="0" algn="just">
              <a:lnSpc>
                <a:spcPct val="107000"/>
              </a:lnSpc>
              <a:spcBef>
                <a:spcPts val="0"/>
              </a:spcBef>
              <a:buNone/>
            </a:pPr>
            <a:endParaRPr lang="en-US" sz="2400" dirty="0">
              <a:solidFill>
                <a:schemeClr val="tx1"/>
              </a:solidFill>
              <a:highlight>
                <a:srgbClr val="FFFF00"/>
              </a:highlight>
              <a:latin typeface="+mn-lt"/>
              <a:ea typeface="Calibri" panose="020F0502020204030204" pitchFamily="34" charset="0"/>
              <a:cs typeface="Helvetica" panose="020B0604020202020204" pitchFamily="34" charset="0"/>
            </a:endParaRPr>
          </a:p>
        </p:txBody>
      </p:sp>
    </p:spTree>
    <p:extLst>
      <p:ext uri="{BB962C8B-B14F-4D97-AF65-F5344CB8AC3E}">
        <p14:creationId xmlns:p14="http://schemas.microsoft.com/office/powerpoint/2010/main" val="4108632464"/>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2800" b="1" dirty="0">
                <a:solidFill>
                  <a:schemeClr val="bg1">
                    <a:lumMod val="95000"/>
                  </a:schemeClr>
                </a:solidFill>
                <a:latin typeface="+mj-lt"/>
              </a:rPr>
              <a:t>PRIMARY TIX TEAM MEMBER ROLES WITH REGARD TO CENTRAL PURPOSE (CONT.)</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267600" y="1143000"/>
            <a:ext cx="8061000" cy="4343400"/>
          </a:xfrm>
        </p:spPr>
        <p:txBody>
          <a:bodyPr/>
          <a:lstStyle/>
          <a:p>
            <a:pPr marL="0" indent="0" algn="just">
              <a:lnSpc>
                <a:spcPct val="107000"/>
              </a:lnSpc>
              <a:spcBef>
                <a:spcPts val="0"/>
              </a:spcBef>
              <a:buNone/>
              <a:defRPr/>
            </a:pPr>
            <a:endParaRPr lang="en-US" sz="2800" dirty="0">
              <a:solidFill>
                <a:srgbClr val="000000"/>
              </a:solidFill>
              <a:latin typeface="Calibri"/>
              <a:ea typeface="Calibri" panose="020F0502020204030204" pitchFamily="34" charset="0"/>
            </a:endParaRPr>
          </a:p>
          <a:p>
            <a:pPr indent="-457200" algn="just">
              <a:lnSpc>
                <a:spcPct val="107000"/>
              </a:lnSpc>
              <a:spcBef>
                <a:spcPts val="0"/>
              </a:spcBef>
              <a:defRPr/>
            </a:pPr>
            <a:r>
              <a:rPr kumimoji="0" lang="en-US" sz="2000" b="1"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Decision makers:</a:t>
            </a:r>
          </a:p>
          <a:p>
            <a:pPr marL="914400" marR="0" lvl="1" indent="-457200" algn="just" defTabSz="914400" rtl="0" eaLnBrk="1" fontAlgn="auto" latinLnBrk="0" hangingPunct="1">
              <a:lnSpc>
                <a:spcPct val="107000"/>
              </a:lnSpc>
              <a:spcBef>
                <a:spcPts val="0"/>
              </a:spcBef>
              <a:spcAft>
                <a:spcPts val="0"/>
              </a:spcAft>
              <a:buClrTx/>
              <a:buSzPts val="2400"/>
              <a:buFont typeface="Arial" pitchFamily="34" charset="0"/>
              <a:buChar char="▫"/>
              <a:tabLst/>
              <a:defRPr/>
            </a:pPr>
            <a:r>
              <a:rPr kumimoji="0" lang="en-US" sz="2000" b="0" i="1"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With specific applicable definition(s) and specific elements continually at forefront of their minds</a:t>
            </a:r>
            <a:r>
              <a:rPr kumimoji="0" lang="en-US" sz="2000" b="0"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 carry out central purpose by methodically applying facts to definition(s) using preponderance standard</a:t>
            </a:r>
            <a:endParaRPr lang="en-US" sz="2000" i="1" dirty="0">
              <a:solidFill>
                <a:srgbClr val="000000"/>
              </a:solidFill>
              <a:latin typeface="Calibri"/>
              <a:ea typeface="Calibri" panose="020F0502020204030204" pitchFamily="34" charset="0"/>
            </a:endParaRPr>
          </a:p>
          <a:p>
            <a:pPr marL="914400" marR="0" lvl="1" indent="-457200" algn="just" defTabSz="914400" rtl="0" eaLnBrk="1" fontAlgn="auto" latinLnBrk="0" hangingPunct="1">
              <a:lnSpc>
                <a:spcPct val="107000"/>
              </a:lnSpc>
              <a:spcBef>
                <a:spcPts val="0"/>
              </a:spcBef>
              <a:spcAft>
                <a:spcPts val="0"/>
              </a:spcAft>
              <a:buClrTx/>
              <a:buSzPts val="2400"/>
              <a:buFont typeface="Arial" pitchFamily="34" charset="0"/>
              <a:buChar char="▫"/>
              <a:tabLst/>
              <a:defRPr/>
            </a:pPr>
            <a:endParaRPr kumimoji="0" lang="en-US" sz="2000" b="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endParaRPr>
          </a:p>
          <a:p>
            <a:pPr indent="-457200" algn="just">
              <a:lnSpc>
                <a:spcPct val="107000"/>
              </a:lnSpc>
              <a:spcBef>
                <a:spcPts val="0"/>
              </a:spcBef>
              <a:defRPr/>
            </a:pPr>
            <a:r>
              <a:rPr lang="en-US" sz="2000" b="1" dirty="0">
                <a:solidFill>
                  <a:srgbClr val="000000"/>
                </a:solidFill>
                <a:latin typeface="Calibri"/>
                <a:ea typeface="Calibri" panose="020F0502020204030204" pitchFamily="34" charset="0"/>
              </a:rPr>
              <a:t>Appellate decision makers:</a:t>
            </a:r>
          </a:p>
          <a:p>
            <a:pPr marL="914400" marR="0" lvl="1" indent="-457200" algn="just" defTabSz="914400" rtl="0" eaLnBrk="1" fontAlgn="auto" latinLnBrk="0" hangingPunct="1">
              <a:lnSpc>
                <a:spcPct val="107000"/>
              </a:lnSpc>
              <a:spcBef>
                <a:spcPts val="0"/>
              </a:spcBef>
              <a:spcAft>
                <a:spcPts val="0"/>
              </a:spcAft>
              <a:buClrTx/>
              <a:buSzPts val="2400"/>
              <a:buFont typeface="Arial" pitchFamily="34" charset="0"/>
              <a:buChar char="▫"/>
              <a:tabLst/>
              <a:defRPr/>
            </a:pPr>
            <a:r>
              <a:rPr kumimoji="0" lang="en-US" sz="2000" b="0" i="1"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With specific applicable definition(s) and specific elements continually at forefront of their minds</a:t>
            </a:r>
            <a:r>
              <a:rPr kumimoji="0" lang="en-US" sz="2000" b="0" i="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rPr>
              <a:t>, review previous team members’ </a:t>
            </a:r>
            <a:r>
              <a:rPr lang="en-US" sz="2000" dirty="0">
                <a:solidFill>
                  <a:srgbClr val="000000"/>
                </a:solidFill>
                <a:latin typeface="Calibri"/>
                <a:ea typeface="Calibri" panose="020F0502020204030204" pitchFamily="34" charset="0"/>
              </a:rPr>
              <a:t>execution of central purpose (within appellate parameters set forth in SMPP)</a:t>
            </a:r>
            <a:endParaRPr kumimoji="0" lang="en-US" sz="2000" b="0" i="1"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endParaRPr>
          </a:p>
          <a:p>
            <a:pPr lvl="1" indent="-457200" algn="just">
              <a:lnSpc>
                <a:spcPct val="107000"/>
              </a:lnSpc>
              <a:defRPr/>
            </a:pPr>
            <a:endParaRPr kumimoji="0" lang="en-US" sz="2400" b="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endParaRPr>
          </a:p>
          <a:p>
            <a:pPr marL="514350" marR="0" lvl="0" indent="-514350" algn="just" defTabSz="914400" rtl="0" eaLnBrk="1" fontAlgn="auto" latinLnBrk="0" hangingPunct="1">
              <a:lnSpc>
                <a:spcPct val="107000"/>
              </a:lnSpc>
              <a:spcBef>
                <a:spcPts val="0"/>
              </a:spcBef>
              <a:spcAft>
                <a:spcPts val="0"/>
              </a:spcAft>
              <a:buClrTx/>
              <a:buSzPts val="2400"/>
              <a:buAutoNum type="arabicParenR"/>
              <a:tabLst/>
              <a:defRPr/>
            </a:pPr>
            <a:endParaRPr kumimoji="0" lang="en-US" sz="2800" b="0" u="none" strike="noStrike" kern="1200" cap="none" spc="0" normalizeH="0" baseline="0" noProof="0" dirty="0">
              <a:ln>
                <a:noFill/>
              </a:ln>
              <a:solidFill>
                <a:srgbClr val="000000"/>
              </a:solidFill>
              <a:effectLst/>
              <a:uLnTx/>
              <a:uFillTx/>
              <a:latin typeface="Calibri"/>
              <a:ea typeface="Calibri" panose="020F0502020204030204" pitchFamily="34" charset="0"/>
              <a:cs typeface="Arial" panose="020B0604020202020204" pitchFamily="34" charset="0"/>
            </a:endParaRPr>
          </a:p>
          <a:p>
            <a:pPr marL="0" indent="0" algn="just">
              <a:lnSpc>
                <a:spcPct val="107000"/>
              </a:lnSpc>
              <a:spcBef>
                <a:spcPts val="0"/>
              </a:spcBef>
              <a:buNone/>
            </a:pPr>
            <a:endParaRPr lang="en-US" sz="2400" dirty="0">
              <a:solidFill>
                <a:schemeClr val="tx1"/>
              </a:solidFill>
              <a:highlight>
                <a:srgbClr val="FFFF00"/>
              </a:highlight>
              <a:latin typeface="+mn-lt"/>
              <a:ea typeface="Calibri" panose="020F0502020204030204" pitchFamily="34" charset="0"/>
              <a:cs typeface="Helvetica" panose="020B0604020202020204" pitchFamily="34" charset="0"/>
            </a:endParaRPr>
          </a:p>
        </p:txBody>
      </p:sp>
    </p:spTree>
    <p:extLst>
      <p:ext uri="{BB962C8B-B14F-4D97-AF65-F5344CB8AC3E}">
        <p14:creationId xmlns:p14="http://schemas.microsoft.com/office/powerpoint/2010/main" val="2448614013"/>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pPr algn="l"/>
            <a:r>
              <a:rPr lang="en-US" sz="3600" b="1" dirty="0">
                <a:latin typeface="+mj-lt"/>
              </a:rPr>
              <a:t>STALKING DEFINITION AND EXERCISE </a:t>
            </a:r>
            <a:endParaRPr lang="en-US" sz="3200" b="1" dirty="0">
              <a:solidFill>
                <a:schemeClr val="bg1">
                  <a:lumMod val="95000"/>
                </a:schemeClr>
              </a:solidFill>
              <a:latin typeface="+mj-lt"/>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49600" y="1219200"/>
            <a:ext cx="8061000" cy="1905000"/>
          </a:xfrm>
        </p:spPr>
        <p:txBody>
          <a:bodyPr/>
          <a:lstStyle/>
          <a:p>
            <a:pPr marL="342900" indent="-342900" algn="just">
              <a:lnSpc>
                <a:spcPct val="107000"/>
              </a:lnSpc>
              <a:spcBef>
                <a:spcPts val="0"/>
              </a:spcBef>
            </a:pPr>
            <a:r>
              <a:rPr lang="en-US" sz="2000" dirty="0">
                <a:solidFill>
                  <a:schemeClr val="tx1"/>
                </a:solidFill>
                <a:latin typeface="+mn-lt"/>
                <a:ea typeface="Calibri" panose="020F0502020204030204" pitchFamily="34" charset="0"/>
                <a:cs typeface="Times New Roman" panose="02020603050405020304" pitchFamily="18" charset="0"/>
              </a:rPr>
              <a:t>“Stalking” means engaging in a course of conduct directed at a specific person that would cause a reasonable person to (i) fear for their safety or the safety of others; or (ii) suffer substantial emotional distress.</a:t>
            </a:r>
          </a:p>
          <a:p>
            <a:pPr marL="0" indent="0" algn="just">
              <a:lnSpc>
                <a:spcPct val="107000"/>
              </a:lnSpc>
              <a:spcBef>
                <a:spcPts val="0"/>
              </a:spcBef>
              <a:buNone/>
            </a:pPr>
            <a:endParaRPr lang="en-US" sz="1800" dirty="0">
              <a:solidFill>
                <a:schemeClr val="tx1"/>
              </a:solidFill>
              <a:latin typeface="+mn-lt"/>
              <a:ea typeface="Calibri" panose="020F0502020204030204" pitchFamily="34" charset="0"/>
              <a:cs typeface="Times New Roman" panose="02020603050405020304" pitchFamily="18" charset="0"/>
            </a:endParaRPr>
          </a:p>
          <a:p>
            <a:pPr marL="514350" marR="0" lvl="0" indent="-514350" algn="just" defTabSz="914400" rtl="0" eaLnBrk="1" fontAlgn="auto" latinLnBrk="0" hangingPunct="1">
              <a:lnSpc>
                <a:spcPct val="107000"/>
              </a:lnSpc>
              <a:spcBef>
                <a:spcPts val="0"/>
              </a:spcBef>
              <a:spcAft>
                <a:spcPts val="0"/>
              </a:spcAft>
              <a:buClrTx/>
              <a:buSzPts val="2400"/>
              <a:buFont typeface="Arial" pitchFamily="34" charset="0"/>
              <a:buAutoNum type="arabicParenR"/>
              <a:tabLst/>
              <a:defRPr/>
            </a:pPr>
            <a:r>
              <a:rPr lang="en-US" sz="1800" dirty="0">
                <a:solidFill>
                  <a:schemeClr val="tx1"/>
                </a:solidFill>
                <a:latin typeface="+mn-lt"/>
                <a:ea typeface="Calibri" panose="020F0502020204030204" pitchFamily="34" charset="0"/>
                <a:cs typeface="Times New Roman" panose="02020603050405020304" pitchFamily="18" charset="0"/>
              </a:rPr>
              <a:t> </a:t>
            </a:r>
            <a:r>
              <a:rPr kumimoji="0" lang="en-US" sz="18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panose="020B0604020202020204" pitchFamily="34" charset="0"/>
              </a:rPr>
              <a:t>Print hard copy of SMPP</a:t>
            </a:r>
          </a:p>
          <a:p>
            <a:pPr marL="514350" marR="0" lvl="0" indent="-514350" algn="just" defTabSz="914400" rtl="0" eaLnBrk="1" fontAlgn="auto" latinLnBrk="0" hangingPunct="1">
              <a:lnSpc>
                <a:spcPct val="107000"/>
              </a:lnSpc>
              <a:spcBef>
                <a:spcPts val="0"/>
              </a:spcBef>
              <a:spcAft>
                <a:spcPts val="0"/>
              </a:spcAft>
              <a:buClrTx/>
              <a:buSzPts val="2400"/>
              <a:buFont typeface="Arial" pitchFamily="34" charset="0"/>
              <a:buAutoNum type="arabicParenR"/>
              <a:tabLst/>
              <a:defRPr/>
            </a:pPr>
            <a:r>
              <a:rPr kumimoji="0" lang="en-US" sz="18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panose="020B0604020202020204" pitchFamily="34" charset="0"/>
              </a:rPr>
              <a:t>Carefully read, read, and re-read specific Prohib. Cond. Definition (e.g., Sexual Harassment, Sexual Assault, Dating Violence, Domestic Violence, and Stalking)</a:t>
            </a:r>
          </a:p>
          <a:p>
            <a:pPr marL="514350" marR="0" lvl="0" indent="-514350" algn="just" defTabSz="914400" rtl="0" eaLnBrk="1" fontAlgn="auto" latinLnBrk="0" hangingPunct="1">
              <a:lnSpc>
                <a:spcPct val="107000"/>
              </a:lnSpc>
              <a:spcBef>
                <a:spcPts val="0"/>
              </a:spcBef>
              <a:spcAft>
                <a:spcPts val="0"/>
              </a:spcAft>
              <a:buClrTx/>
              <a:buSzPts val="2400"/>
              <a:buFont typeface="Arial" pitchFamily="34" charset="0"/>
              <a:buAutoNum type="arabicParenR"/>
              <a:tabLst/>
              <a:defRPr/>
            </a:pPr>
            <a:r>
              <a:rPr kumimoji="0" lang="en-US" sz="18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panose="020B0604020202020204" pitchFamily="34" charset="0"/>
              </a:rPr>
              <a:t>Break down into individual specific elements</a:t>
            </a:r>
          </a:p>
          <a:p>
            <a:pPr marL="514350" marR="0" lvl="0" indent="-514350" algn="just" defTabSz="914400" rtl="0" eaLnBrk="1" fontAlgn="auto" latinLnBrk="0" hangingPunct="1">
              <a:lnSpc>
                <a:spcPct val="107000"/>
              </a:lnSpc>
              <a:spcBef>
                <a:spcPts val="0"/>
              </a:spcBef>
              <a:spcAft>
                <a:spcPts val="0"/>
              </a:spcAft>
              <a:buClrTx/>
              <a:buSzPts val="2400"/>
              <a:buFont typeface="Arial" pitchFamily="34" charset="0"/>
              <a:buAutoNum type="arabicParenR"/>
              <a:tabLst/>
              <a:defRPr/>
            </a:pPr>
            <a:r>
              <a:rPr kumimoji="0" lang="en-US" sz="18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panose="020B0604020202020204" pitchFamily="34" charset="0"/>
              </a:rPr>
              <a:t>Highlight key words (e.g., “and,” “or,” “reasonable”</a:t>
            </a:r>
          </a:p>
          <a:p>
            <a:pPr marL="514350" marR="0" lvl="0" indent="-514350" algn="just" defTabSz="914400" rtl="0" eaLnBrk="1" fontAlgn="auto" latinLnBrk="0" hangingPunct="1">
              <a:lnSpc>
                <a:spcPct val="107000"/>
              </a:lnSpc>
              <a:spcBef>
                <a:spcPts val="0"/>
              </a:spcBef>
              <a:spcAft>
                <a:spcPts val="0"/>
              </a:spcAft>
              <a:buClrTx/>
              <a:buSzPts val="2400"/>
              <a:buFont typeface="Arial" pitchFamily="34" charset="0"/>
              <a:buAutoNum type="arabicParenR"/>
              <a:tabLst/>
              <a:defRPr/>
            </a:pPr>
            <a:r>
              <a:rPr kumimoji="0" lang="en-US" sz="18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panose="020B0604020202020204" pitchFamily="34" charset="0"/>
              </a:rPr>
              <a:t>Cross-check any defined (usually capitalized) terms</a:t>
            </a:r>
          </a:p>
          <a:p>
            <a:pPr marL="514350" marR="0" lvl="0" indent="-514350" algn="just" defTabSz="914400" rtl="0" eaLnBrk="1" fontAlgn="auto" latinLnBrk="0" hangingPunct="1">
              <a:lnSpc>
                <a:spcPct val="107000"/>
              </a:lnSpc>
              <a:spcBef>
                <a:spcPts val="0"/>
              </a:spcBef>
              <a:spcAft>
                <a:spcPts val="0"/>
              </a:spcAft>
              <a:buClrTx/>
              <a:buSzPts val="2400"/>
              <a:buFont typeface="Arial" pitchFamily="34" charset="0"/>
              <a:buAutoNum type="arabicParenR"/>
              <a:tabLst/>
              <a:defRPr/>
            </a:pPr>
            <a:r>
              <a:rPr kumimoji="0" lang="en-US" sz="18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panose="020B0604020202020204" pitchFamily="34" charset="0"/>
              </a:rPr>
              <a:t>Re-digest definition, focusing on specific elements</a:t>
            </a:r>
          </a:p>
          <a:p>
            <a:pPr marL="514350" marR="0" lvl="0" indent="-514350" algn="just" defTabSz="914400" rtl="0" eaLnBrk="1" fontAlgn="auto" latinLnBrk="0" hangingPunct="1">
              <a:lnSpc>
                <a:spcPct val="107000"/>
              </a:lnSpc>
              <a:spcBef>
                <a:spcPts val="0"/>
              </a:spcBef>
              <a:spcAft>
                <a:spcPts val="0"/>
              </a:spcAft>
              <a:buClrTx/>
              <a:buSzPts val="2400"/>
              <a:buFont typeface="Arial" pitchFamily="34" charset="0"/>
              <a:buAutoNum type="arabicParenR"/>
              <a:tabLst/>
              <a:defRPr/>
            </a:pPr>
            <a:r>
              <a:rPr kumimoji="0" lang="en-US" sz="18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panose="020B0604020202020204" pitchFamily="34" charset="0"/>
              </a:rPr>
              <a:t>Discuss any uncertainty with TIX Coordinator (and/other team members, with TIX Coordinator input/oversight for consistency)</a:t>
            </a:r>
          </a:p>
          <a:p>
            <a:pPr marL="514350" marR="0" lvl="0" indent="-514350" algn="just" defTabSz="914400" rtl="0" eaLnBrk="1" fontAlgn="auto" latinLnBrk="0" hangingPunct="1">
              <a:lnSpc>
                <a:spcPct val="107000"/>
              </a:lnSpc>
              <a:spcBef>
                <a:spcPts val="0"/>
              </a:spcBef>
              <a:spcAft>
                <a:spcPts val="0"/>
              </a:spcAft>
              <a:buClrTx/>
              <a:buSzPts val="2400"/>
              <a:buFont typeface="Arial" pitchFamily="34" charset="0"/>
              <a:buAutoNum type="arabicParenR"/>
              <a:tabLst/>
              <a:defRPr/>
            </a:pPr>
            <a:r>
              <a:rPr kumimoji="0" lang="en-US" sz="18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panose="020B0604020202020204" pitchFamily="34" charset="0"/>
              </a:rPr>
              <a:t>Re-review all of the above with every new assignment</a:t>
            </a:r>
          </a:p>
          <a:p>
            <a:pPr marL="0" indent="0" algn="just">
              <a:lnSpc>
                <a:spcPct val="107000"/>
              </a:lnSpc>
              <a:spcBef>
                <a:spcPts val="0"/>
              </a:spcBef>
              <a:buNone/>
            </a:pPr>
            <a:endParaRPr lang="en-US" sz="2000" dirty="0">
              <a:solidFill>
                <a:schemeClr val="tx1"/>
              </a:solidFill>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0503375"/>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3600" b="1" dirty="0">
                <a:latin typeface="+mj-lt"/>
              </a:rPr>
              <a:t>STALKING DEFINITION AND EXERCISE </a:t>
            </a:r>
            <a:endParaRPr lang="en-US" sz="3200" b="1" dirty="0">
              <a:solidFill>
                <a:schemeClr val="bg1">
                  <a:lumMod val="95000"/>
                </a:schemeClr>
              </a:solidFill>
              <a:latin typeface="+mj-lt"/>
            </a:endParaRPr>
          </a:p>
        </p:txBody>
      </p:sp>
      <p:graphicFrame>
        <p:nvGraphicFramePr>
          <p:cNvPr id="13" name="Diagram 12">
            <a:extLst>
              <a:ext uri="{FF2B5EF4-FFF2-40B4-BE49-F238E27FC236}">
                <a16:creationId xmlns:a16="http://schemas.microsoft.com/office/drawing/2014/main" id="{0BF8E1EA-006D-1180-0998-61C85B20B345}"/>
              </a:ext>
            </a:extLst>
          </p:cNvPr>
          <p:cNvGraphicFramePr/>
          <p:nvPr>
            <p:extLst>
              <p:ext uri="{D42A27DB-BD31-4B8C-83A1-F6EECF244321}">
                <p14:modId xmlns:p14="http://schemas.microsoft.com/office/powerpoint/2010/main" val="3673194418"/>
              </p:ext>
            </p:extLst>
          </p:nvPr>
        </p:nvGraphicFramePr>
        <p:xfrm>
          <a:off x="1143000" y="1219200"/>
          <a:ext cx="72390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563746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graphicEl>
                                              <a:dgm id="{81C35F0D-9FC9-4D40-A771-08CB6F8429F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graphicEl>
                                              <a:dgm id="{ABFDB040-298B-434D-9ABD-E3393C3634D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graphicEl>
                                              <a:dgm id="{E1959526-82E8-4133-B262-80D3C04475D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graphicEl>
                                              <a:dgm id="{F77CD426-5E82-45D3-9D04-F79E3738ACF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graphicEl>
                                              <a:dgm id="{5AEFD0CF-90C0-4693-A2FF-9D23F5401D3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graphicEl>
                                              <a:dgm id="{A425D8D4-7DE7-494B-87B0-C9C97B3D3A82}"/>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graphicEl>
                                              <a:dgm id="{80238E9A-255A-46DC-BA37-663F5B2F9ED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152400" y="152400"/>
            <a:ext cx="9448800" cy="549600"/>
          </a:xfrm>
        </p:spPr>
        <p:txBody>
          <a:bodyPr/>
          <a:lstStyle/>
          <a:p>
            <a:r>
              <a:rPr lang="en-US" sz="3200" b="1" dirty="0">
                <a:solidFill>
                  <a:schemeClr val="bg1">
                    <a:lumMod val="95000"/>
                  </a:schemeClr>
                </a:solidFill>
                <a:latin typeface="+mj-lt"/>
              </a:rPr>
              <a:t>HYPOTHETICAL FACTS AND APPLICATION EXERCISE</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381000" y="1143000"/>
            <a:ext cx="8382000" cy="4267200"/>
          </a:xfrm>
        </p:spPr>
        <p:txBody>
          <a:bodyPr/>
          <a:lstStyle/>
          <a:p>
            <a:pPr marL="285750" indent="-285750" algn="just">
              <a:lnSpc>
                <a:spcPct val="107000"/>
              </a:lnSpc>
              <a:spcBef>
                <a:spcPts val="0"/>
              </a:spcBef>
            </a:pPr>
            <a:r>
              <a:rPr lang="en-US" sz="1800" dirty="0">
                <a:solidFill>
                  <a:schemeClr val="tx1"/>
                </a:solidFill>
                <a:latin typeface="+mn-lt"/>
                <a:ea typeface="Calibri" panose="020F0502020204030204" pitchFamily="34" charset="0"/>
                <a:cs typeface="Times New Roman" panose="02020603050405020304" pitchFamily="18" charset="0"/>
              </a:rPr>
              <a:t>Jan and John both 18 year old first year students </a:t>
            </a:r>
          </a:p>
          <a:p>
            <a:pPr marL="285750" indent="-285750" algn="just">
              <a:lnSpc>
                <a:spcPct val="107000"/>
              </a:lnSpc>
              <a:spcBef>
                <a:spcPts val="0"/>
              </a:spcBef>
            </a:pPr>
            <a:r>
              <a:rPr lang="en-US" sz="1800" dirty="0">
                <a:solidFill>
                  <a:schemeClr val="tx1"/>
                </a:solidFill>
                <a:latin typeface="+mn-lt"/>
                <a:ea typeface="Calibri" panose="020F0502020204030204" pitchFamily="34" charset="0"/>
                <a:cs typeface="Times New Roman" panose="02020603050405020304" pitchFamily="18" charset="0"/>
              </a:rPr>
              <a:t>In dating relationship during first semester</a:t>
            </a:r>
          </a:p>
          <a:p>
            <a:pPr marL="285750" indent="-285750" algn="just">
              <a:lnSpc>
                <a:spcPct val="107000"/>
              </a:lnSpc>
              <a:spcBef>
                <a:spcPts val="0"/>
              </a:spcBef>
            </a:pPr>
            <a:r>
              <a:rPr lang="en-US" sz="1800" dirty="0">
                <a:solidFill>
                  <a:schemeClr val="tx1"/>
                </a:solidFill>
                <a:latin typeface="+mn-lt"/>
                <a:ea typeface="Calibri" panose="020F0502020204030204" pitchFamily="34" charset="0"/>
                <a:cs typeface="Times New Roman" panose="02020603050405020304" pitchFamily="18" charset="0"/>
              </a:rPr>
              <a:t>Broke up during second semester, and Jan asked John not to contact her anymore and blocked his number</a:t>
            </a:r>
          </a:p>
          <a:p>
            <a:pPr marL="285750" indent="-285750" algn="just">
              <a:lnSpc>
                <a:spcPct val="107000"/>
              </a:lnSpc>
              <a:spcBef>
                <a:spcPts val="0"/>
              </a:spcBef>
            </a:pPr>
            <a:r>
              <a:rPr lang="en-US" sz="1800" dirty="0">
                <a:solidFill>
                  <a:schemeClr val="tx1"/>
                </a:solidFill>
                <a:latin typeface="+mn-lt"/>
                <a:ea typeface="Calibri" panose="020F0502020204030204" pitchFamily="34" charset="0"/>
                <a:cs typeface="Times New Roman" panose="02020603050405020304" pitchFamily="18" charset="0"/>
              </a:rPr>
              <a:t>John began then texting Jan from a different number</a:t>
            </a:r>
          </a:p>
          <a:p>
            <a:pPr marL="285750" indent="-285750" algn="just">
              <a:lnSpc>
                <a:spcPct val="107000"/>
              </a:lnSpc>
              <a:spcBef>
                <a:spcPts val="0"/>
              </a:spcBef>
            </a:pPr>
            <a:r>
              <a:rPr lang="en-US" sz="1800" dirty="0">
                <a:solidFill>
                  <a:schemeClr val="tx1"/>
                </a:solidFill>
                <a:latin typeface="+mn-lt"/>
                <a:ea typeface="Calibri" panose="020F0502020204030204" pitchFamily="34" charset="0"/>
                <a:cs typeface="Times New Roman" panose="02020603050405020304" pitchFamily="18" charset="0"/>
              </a:rPr>
              <a:t>John sent Jan 48 text messages over a two-day period</a:t>
            </a:r>
          </a:p>
          <a:p>
            <a:pPr marL="285750" indent="-285750" algn="just">
              <a:lnSpc>
                <a:spcPct val="107000"/>
              </a:lnSpc>
              <a:spcBef>
                <a:spcPts val="0"/>
              </a:spcBef>
            </a:pPr>
            <a:r>
              <a:rPr lang="en-US" sz="1800" dirty="0">
                <a:solidFill>
                  <a:schemeClr val="tx1"/>
                </a:solidFill>
                <a:latin typeface="+mn-lt"/>
                <a:ea typeface="Calibri" panose="020F0502020204030204" pitchFamily="34" charset="0"/>
                <a:cs typeface="Times New Roman" panose="02020603050405020304" pitchFamily="18" charset="0"/>
              </a:rPr>
              <a:t>He didn’t threaten violence nor has he ever to her but, in two separate text messages, he referred to still having a copy of the key to Jan’s dorm room and said that, if she didn’t respond, he would show up there to “force” her to talk with him and hear him out</a:t>
            </a:r>
          </a:p>
          <a:p>
            <a:pPr marL="285750" indent="-285750" algn="just">
              <a:lnSpc>
                <a:spcPct val="107000"/>
              </a:lnSpc>
              <a:spcBef>
                <a:spcPts val="0"/>
              </a:spcBef>
            </a:pPr>
            <a:r>
              <a:rPr lang="en-US" sz="1800" dirty="0">
                <a:solidFill>
                  <a:schemeClr val="tx1"/>
                </a:solidFill>
                <a:latin typeface="+mn-lt"/>
                <a:ea typeface="Calibri" panose="020F0502020204030204" pitchFamily="34" charset="0"/>
                <a:cs typeface="Times New Roman" panose="02020603050405020304" pitchFamily="18" charset="0"/>
              </a:rPr>
              <a:t>Text messages seemed increasingly desperate</a:t>
            </a:r>
          </a:p>
          <a:p>
            <a:pPr marL="285750" indent="-285750" algn="just">
              <a:lnSpc>
                <a:spcPct val="107000"/>
              </a:lnSpc>
              <a:spcBef>
                <a:spcPts val="0"/>
              </a:spcBef>
            </a:pPr>
            <a:r>
              <a:rPr lang="en-US" sz="1800" dirty="0">
                <a:solidFill>
                  <a:schemeClr val="tx1"/>
                </a:solidFill>
                <a:latin typeface="+mn-lt"/>
                <a:ea typeface="Calibri" panose="020F0502020204030204" pitchFamily="34" charset="0"/>
                <a:cs typeface="Times New Roman" panose="02020603050405020304" pitchFamily="18" charset="0"/>
              </a:rPr>
              <a:t>Jan made complaint to TIX office at end of second day of texts and expressed strong desire to pursue formal complaint for Stalking</a:t>
            </a:r>
          </a:p>
          <a:p>
            <a:pPr marL="285750" indent="-285750" algn="just">
              <a:lnSpc>
                <a:spcPct val="107000"/>
              </a:lnSpc>
              <a:spcBef>
                <a:spcPts val="0"/>
              </a:spcBef>
            </a:pPr>
            <a:r>
              <a:rPr lang="en-US" sz="1800" dirty="0">
                <a:solidFill>
                  <a:schemeClr val="tx1"/>
                </a:solidFill>
                <a:latin typeface="+mn-lt"/>
                <a:ea typeface="Calibri" panose="020F0502020204030204" pitchFamily="34" charset="0"/>
                <a:cs typeface="Times New Roman" panose="02020603050405020304" pitchFamily="18" charset="0"/>
              </a:rPr>
              <a:t>TIX office put in place strict no contact order, which John has so far (during the three- week investigation leading up to the hearing) abided by</a:t>
            </a:r>
          </a:p>
          <a:p>
            <a:pPr marL="285750" indent="-285750" algn="just">
              <a:lnSpc>
                <a:spcPct val="107000"/>
              </a:lnSpc>
              <a:spcBef>
                <a:spcPts val="0"/>
              </a:spcBef>
            </a:pPr>
            <a:endParaRPr lang="en-US" sz="2400" dirty="0">
              <a:solidFill>
                <a:schemeClr val="tx1"/>
              </a:solidFill>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6979416"/>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0" y="152400"/>
            <a:ext cx="9144000" cy="549600"/>
          </a:xfrm>
        </p:spPr>
        <p:txBody>
          <a:bodyPr/>
          <a:lstStyle/>
          <a:p>
            <a:r>
              <a:rPr lang="en-US" sz="2800" b="1" dirty="0">
                <a:latin typeface="+mj-lt"/>
              </a:rPr>
              <a:t>MASSIVE UPSIDES OF FULLY UNDERSTANDING AND CARRYING OUT FORMAL RESOLUTION CENTRAL PURPOSE</a:t>
            </a:r>
            <a:endParaRPr lang="en-US" sz="2800" b="1" dirty="0">
              <a:solidFill>
                <a:schemeClr val="bg1">
                  <a:lumMod val="95000"/>
                </a:schemeClr>
              </a:solidFill>
              <a:latin typeface="+mj-lt"/>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457200" y="1257300"/>
            <a:ext cx="8061000" cy="4343400"/>
          </a:xfrm>
        </p:spPr>
        <p:txBody>
          <a:bodyPr/>
          <a:lstStyle/>
          <a:p>
            <a:pPr marL="342900" indent="-342900" algn="just">
              <a:lnSpc>
                <a:spcPct val="107000"/>
              </a:lnSpc>
              <a:spcBef>
                <a:spcPts val="0"/>
              </a:spcBef>
            </a:pPr>
            <a:r>
              <a:rPr lang="en-US" sz="2400" dirty="0">
                <a:solidFill>
                  <a:schemeClr val="tx1"/>
                </a:solidFill>
                <a:latin typeface="+mn-lt"/>
                <a:ea typeface="Calibri" panose="020F0502020204030204" pitchFamily="34" charset="0"/>
                <a:cs typeface="Helvetica" panose="020B0604020202020204" pitchFamily="34" charset="0"/>
              </a:rPr>
              <a:t>Fairness / Promise Keeping</a:t>
            </a:r>
          </a:p>
          <a:p>
            <a:pPr marL="0" indent="0" algn="just">
              <a:lnSpc>
                <a:spcPct val="107000"/>
              </a:lnSpc>
              <a:spcBef>
                <a:spcPts val="0"/>
              </a:spcBef>
              <a:buNone/>
            </a:pPr>
            <a:endParaRPr lang="en-US" sz="2400" dirty="0">
              <a:solidFill>
                <a:schemeClr val="tx1"/>
              </a:solidFill>
              <a:latin typeface="+mn-lt"/>
              <a:ea typeface="Calibri" panose="020F0502020204030204" pitchFamily="34" charset="0"/>
              <a:cs typeface="Helvetica" panose="020B0604020202020204" pitchFamily="34" charset="0"/>
            </a:endParaRPr>
          </a:p>
          <a:p>
            <a:pPr marL="342900" indent="-342900" algn="just">
              <a:lnSpc>
                <a:spcPct val="107000"/>
              </a:lnSpc>
              <a:spcBef>
                <a:spcPts val="0"/>
              </a:spcBef>
            </a:pPr>
            <a:r>
              <a:rPr lang="en-US" sz="2400" dirty="0">
                <a:solidFill>
                  <a:schemeClr val="tx1"/>
                </a:solidFill>
                <a:latin typeface="+mn-lt"/>
                <a:ea typeface="Calibri" panose="020F0502020204030204" pitchFamily="34" charset="0"/>
                <a:cs typeface="Helvetica" panose="020B0604020202020204" pitchFamily="34" charset="0"/>
              </a:rPr>
              <a:t>Compliance (Contractual + Regulatory)</a:t>
            </a:r>
          </a:p>
          <a:p>
            <a:pPr marL="0" indent="0" algn="just">
              <a:lnSpc>
                <a:spcPct val="107000"/>
              </a:lnSpc>
              <a:spcBef>
                <a:spcPts val="0"/>
              </a:spcBef>
              <a:buNone/>
            </a:pPr>
            <a:endParaRPr lang="en-US" sz="2400" dirty="0">
              <a:solidFill>
                <a:schemeClr val="tx1"/>
              </a:solidFill>
              <a:latin typeface="+mn-lt"/>
              <a:ea typeface="Calibri" panose="020F0502020204030204" pitchFamily="34" charset="0"/>
              <a:cs typeface="Helvetica" panose="020B0604020202020204" pitchFamily="34" charset="0"/>
            </a:endParaRPr>
          </a:p>
          <a:p>
            <a:pPr marL="342900" indent="-342900" algn="just">
              <a:lnSpc>
                <a:spcPct val="107000"/>
              </a:lnSpc>
              <a:spcBef>
                <a:spcPts val="0"/>
              </a:spcBef>
            </a:pPr>
            <a:r>
              <a:rPr lang="en-US" sz="2400" dirty="0">
                <a:solidFill>
                  <a:schemeClr val="tx1"/>
                </a:solidFill>
                <a:latin typeface="+mn-lt"/>
                <a:ea typeface="Calibri" panose="020F0502020204030204" pitchFamily="34" charset="0"/>
                <a:cs typeface="Helvetica" panose="020B0604020202020204" pitchFamily="34" charset="0"/>
              </a:rPr>
              <a:t>Risk mitigation</a:t>
            </a:r>
          </a:p>
          <a:p>
            <a:pPr marL="0" indent="0" algn="just">
              <a:lnSpc>
                <a:spcPct val="107000"/>
              </a:lnSpc>
              <a:spcBef>
                <a:spcPts val="0"/>
              </a:spcBef>
              <a:buNone/>
            </a:pPr>
            <a:endParaRPr lang="en-US" sz="2400" dirty="0">
              <a:solidFill>
                <a:schemeClr val="tx1"/>
              </a:solidFill>
              <a:latin typeface="+mn-lt"/>
              <a:ea typeface="Calibri" panose="020F0502020204030204" pitchFamily="34" charset="0"/>
              <a:cs typeface="Helvetica" panose="020B0604020202020204" pitchFamily="34" charset="0"/>
            </a:endParaRPr>
          </a:p>
          <a:p>
            <a:pPr marL="342900" indent="-342900" algn="just">
              <a:lnSpc>
                <a:spcPct val="107000"/>
              </a:lnSpc>
              <a:spcBef>
                <a:spcPts val="0"/>
              </a:spcBef>
            </a:pPr>
            <a:r>
              <a:rPr lang="en-US" sz="2400" dirty="0">
                <a:solidFill>
                  <a:schemeClr val="tx1"/>
                </a:solidFill>
                <a:latin typeface="+mn-lt"/>
                <a:ea typeface="Calibri" panose="020F0502020204030204" pitchFamily="34" charset="0"/>
                <a:cs typeface="Helvetica" panose="020B0604020202020204" pitchFamily="34" charset="0"/>
              </a:rPr>
              <a:t>Deference</a:t>
            </a:r>
          </a:p>
          <a:p>
            <a:pPr marL="342900" indent="-342900" algn="just">
              <a:lnSpc>
                <a:spcPct val="107000"/>
              </a:lnSpc>
              <a:spcBef>
                <a:spcPts val="0"/>
              </a:spcBef>
            </a:pPr>
            <a:endParaRPr kumimoji="0" lang="en-US" sz="2400" b="0" i="0" u="none" strike="noStrike" kern="1200" cap="none" spc="0" normalizeH="0" baseline="0" noProof="0" dirty="0">
              <a:ln>
                <a:noFill/>
              </a:ln>
              <a:solidFill>
                <a:srgbClr val="000000"/>
              </a:solidFill>
              <a:effectLst/>
              <a:uLnTx/>
              <a:uFillTx/>
              <a:latin typeface="Calibri"/>
              <a:ea typeface="Calibri" panose="020F0502020204030204" pitchFamily="34" charset="0"/>
              <a:cs typeface="Helvetica" panose="020B0604020202020204" pitchFamily="34" charset="0"/>
            </a:endParaRPr>
          </a:p>
          <a:p>
            <a:pPr marL="342900" marR="0" lvl="0" indent="-342900" algn="just" defTabSz="914400" rtl="0" eaLnBrk="1" fontAlgn="auto" latinLnBrk="0" hangingPunct="1">
              <a:lnSpc>
                <a:spcPct val="107000"/>
              </a:lnSpc>
              <a:spcBef>
                <a:spcPts val="0"/>
              </a:spcBef>
              <a:spcAft>
                <a:spcPts val="0"/>
              </a:spcAft>
              <a:buClrTx/>
              <a:buSzPts val="2400"/>
              <a:buFont typeface="Arial" pitchFamily="34" charset="0"/>
              <a:buChar char="▪"/>
              <a:tabLst/>
              <a:defRPr/>
            </a:pPr>
            <a:r>
              <a:rPr kumimoji="0" lang="en-US" sz="2400" b="0" i="0" u="none" strike="noStrike" kern="1200" cap="none" spc="0" normalizeH="0" baseline="0" noProof="0" dirty="0">
                <a:ln>
                  <a:noFill/>
                </a:ln>
                <a:solidFill>
                  <a:srgbClr val="000000"/>
                </a:solidFill>
                <a:effectLst/>
                <a:uLnTx/>
                <a:uFillTx/>
                <a:latin typeface="Calibri"/>
                <a:ea typeface="Calibri" panose="020F0502020204030204" pitchFamily="34" charset="0"/>
                <a:cs typeface="Helvetica" panose="020B0604020202020204" pitchFamily="34" charset="0"/>
              </a:rPr>
              <a:t>Fulfillment</a:t>
            </a:r>
          </a:p>
          <a:p>
            <a:pPr marL="0" marR="0" lvl="0" indent="0" algn="just" defTabSz="914400" rtl="0" eaLnBrk="1" fontAlgn="auto" latinLnBrk="0" hangingPunct="1">
              <a:lnSpc>
                <a:spcPct val="107000"/>
              </a:lnSpc>
              <a:spcBef>
                <a:spcPts val="0"/>
              </a:spcBef>
              <a:spcAft>
                <a:spcPts val="0"/>
              </a:spcAft>
              <a:buClrTx/>
              <a:buSzPts val="2400"/>
              <a:buNone/>
              <a:tabLst/>
              <a:defRPr/>
            </a:pPr>
            <a:endParaRPr kumimoji="0" lang="en-US" sz="2400" b="0" i="0" u="none" strike="noStrike" kern="1200" cap="none" spc="0" normalizeH="0" baseline="0" noProof="0" dirty="0">
              <a:ln>
                <a:noFill/>
              </a:ln>
              <a:solidFill>
                <a:srgbClr val="000000"/>
              </a:solidFill>
              <a:effectLst/>
              <a:uLnTx/>
              <a:uFillTx/>
              <a:latin typeface="Calibri"/>
              <a:ea typeface="Calibri" panose="020F0502020204030204" pitchFamily="34" charset="0"/>
              <a:cs typeface="Helvetica" panose="020B0604020202020204" pitchFamily="34" charset="0"/>
            </a:endParaRPr>
          </a:p>
          <a:p>
            <a:pPr marL="342900" marR="0" lvl="0" indent="-342900" algn="just" defTabSz="914400" rtl="0" eaLnBrk="1" fontAlgn="auto" latinLnBrk="0" hangingPunct="1">
              <a:lnSpc>
                <a:spcPct val="107000"/>
              </a:lnSpc>
              <a:spcBef>
                <a:spcPts val="0"/>
              </a:spcBef>
              <a:spcAft>
                <a:spcPts val="0"/>
              </a:spcAft>
              <a:buClrTx/>
              <a:buSzPts val="2400"/>
              <a:buFont typeface="Arial" pitchFamily="34" charset="0"/>
              <a:buChar char="▪"/>
              <a:tabLst/>
              <a:defRPr/>
            </a:pPr>
            <a:r>
              <a:rPr lang="en-US" sz="2400" dirty="0">
                <a:solidFill>
                  <a:srgbClr val="000000"/>
                </a:solidFill>
                <a:latin typeface="Calibri"/>
                <a:ea typeface="Calibri" panose="020F0502020204030204" pitchFamily="34" charset="0"/>
                <a:cs typeface="Helvetica" panose="020B0604020202020204" pitchFamily="34" charset="0"/>
              </a:rPr>
              <a:t>Nimbleness within situations and with regard to future shifts</a:t>
            </a:r>
            <a:endParaRPr kumimoji="0" lang="en-US" sz="2400" b="0" i="0" u="none" strike="noStrike" kern="1200" cap="none" spc="0" normalizeH="0" baseline="0" noProof="0" dirty="0">
              <a:ln>
                <a:noFill/>
              </a:ln>
              <a:solidFill>
                <a:srgbClr val="000000"/>
              </a:solidFill>
              <a:effectLst/>
              <a:uLnTx/>
              <a:uFillTx/>
              <a:latin typeface="Calibri"/>
              <a:ea typeface="Calibri" panose="020F0502020204030204" pitchFamily="34" charset="0"/>
              <a:cs typeface="Helvetica" panose="020B0604020202020204" pitchFamily="34" charset="0"/>
            </a:endParaRPr>
          </a:p>
          <a:p>
            <a:pPr marL="0" indent="0" algn="just">
              <a:lnSpc>
                <a:spcPct val="107000"/>
              </a:lnSpc>
              <a:spcBef>
                <a:spcPts val="0"/>
              </a:spcBef>
              <a:buNone/>
            </a:pPr>
            <a:endParaRPr lang="en-US" sz="2400" dirty="0">
              <a:solidFill>
                <a:schemeClr val="tx1"/>
              </a:solidFill>
              <a:latin typeface="+mn-lt"/>
              <a:ea typeface="Calibri" panose="020F0502020204030204" pitchFamily="34" charset="0"/>
              <a:cs typeface="Helvetica" panose="020B0604020202020204" pitchFamily="34" charset="0"/>
            </a:endParaRPr>
          </a:p>
        </p:txBody>
      </p:sp>
    </p:spTree>
    <p:extLst>
      <p:ext uri="{BB962C8B-B14F-4D97-AF65-F5344CB8AC3E}">
        <p14:creationId xmlns:p14="http://schemas.microsoft.com/office/powerpoint/2010/main" val="4019236837"/>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381000" y="152400"/>
            <a:ext cx="7497000" cy="549600"/>
          </a:xfrm>
        </p:spPr>
        <p:txBody>
          <a:bodyPr/>
          <a:lstStyle/>
          <a:p>
            <a:r>
              <a:rPr lang="en-US" sz="2800" b="1" dirty="0">
                <a:solidFill>
                  <a:schemeClr val="bg1">
                    <a:lumMod val="95000"/>
                  </a:schemeClr>
                </a:solidFill>
                <a:latin typeface="+mj-lt"/>
              </a:rPr>
              <a:t>PRIMARY PURPOSES AND PROHIBITIONS</a:t>
            </a:r>
            <a:r>
              <a:rPr lang="en-US" sz="2800" b="1" dirty="0">
                <a:solidFill>
                  <a:schemeClr val="bg1">
                    <a:lumMod val="95000"/>
                  </a:schemeClr>
                </a:solidFill>
              </a:rPr>
              <a:t> </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49600" y="1295400"/>
            <a:ext cx="7908600" cy="3928400"/>
          </a:xfrm>
        </p:spPr>
        <p:txBody>
          <a:bodyPr/>
          <a:lstStyle/>
          <a:p>
            <a:r>
              <a:rPr lang="en-US" sz="2800" dirty="0">
                <a:solidFill>
                  <a:schemeClr val="tx1"/>
                </a:solidFill>
                <a:latin typeface="+mn-lt"/>
              </a:rPr>
              <a:t>Prohibits limitations on participation based on sex</a:t>
            </a:r>
          </a:p>
          <a:p>
            <a:r>
              <a:rPr lang="en-US" sz="2800" dirty="0">
                <a:solidFill>
                  <a:schemeClr val="tx1"/>
                </a:solidFill>
                <a:latin typeface="+mn-lt"/>
              </a:rPr>
              <a:t>Focuses on equal funding of men’s and women’s athletics</a:t>
            </a:r>
          </a:p>
          <a:p>
            <a:r>
              <a:rPr lang="en-US" sz="2800" dirty="0">
                <a:solidFill>
                  <a:schemeClr val="tx1"/>
                </a:solidFill>
                <a:latin typeface="+mn-lt"/>
              </a:rPr>
              <a:t>Prohibits pregnancy discrimination</a:t>
            </a:r>
          </a:p>
          <a:p>
            <a:r>
              <a:rPr lang="en-US" sz="2800" i="1" dirty="0">
                <a:solidFill>
                  <a:schemeClr val="tx1"/>
                </a:solidFill>
                <a:latin typeface="+mn-lt"/>
              </a:rPr>
              <a:t>Requirements for how to address Sexual Harassment, Sexual Assault, Stalking, and Domestic/Dating Violence (all specifically defined terms under TIX)</a:t>
            </a:r>
          </a:p>
        </p:txBody>
      </p:sp>
    </p:spTree>
    <p:extLst>
      <p:ext uri="{BB962C8B-B14F-4D97-AF65-F5344CB8AC3E}">
        <p14:creationId xmlns:p14="http://schemas.microsoft.com/office/powerpoint/2010/main" val="4075594"/>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3600" b="1" dirty="0">
                <a:latin typeface="+mj-lt"/>
              </a:rPr>
              <a:t>TAKE HOME WORK</a:t>
            </a:r>
            <a:endParaRPr lang="en-US" sz="3600" b="1" dirty="0">
              <a:solidFill>
                <a:schemeClr val="bg1">
                  <a:lumMod val="95000"/>
                </a:schemeClr>
              </a:solidFill>
              <a:latin typeface="+mj-lt"/>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267600" y="990600"/>
            <a:ext cx="8061000" cy="4267200"/>
          </a:xfrm>
        </p:spPr>
        <p:txBody>
          <a:bodyPr/>
          <a:lstStyle/>
          <a:p>
            <a:pPr marL="0" indent="0" algn="just">
              <a:lnSpc>
                <a:spcPct val="107000"/>
              </a:lnSpc>
              <a:spcBef>
                <a:spcPts val="0"/>
              </a:spcBef>
              <a:buNone/>
            </a:pPr>
            <a:endParaRPr lang="en-US" sz="2400" dirty="0">
              <a:solidFill>
                <a:schemeClr val="tx1"/>
              </a:solidFill>
              <a:latin typeface="+mn-lt"/>
              <a:ea typeface="Calibri" panose="020F0502020204030204" pitchFamily="34" charset="0"/>
            </a:endParaRPr>
          </a:p>
          <a:p>
            <a:pPr marL="0" algn="just">
              <a:lnSpc>
                <a:spcPct val="107000"/>
              </a:lnSpc>
              <a:spcBef>
                <a:spcPts val="0"/>
              </a:spcBef>
              <a:buFont typeface="Wingdings" panose="05000000000000000000" pitchFamily="2" charset="2"/>
              <a:buChar char="§"/>
            </a:pPr>
            <a:r>
              <a:rPr lang="en-US" sz="2400" dirty="0">
                <a:solidFill>
                  <a:schemeClr val="tx1"/>
                </a:solidFill>
                <a:latin typeface="+mn-lt"/>
                <a:ea typeface="Calibri" panose="020F0502020204030204" pitchFamily="34" charset="0"/>
              </a:rPr>
              <a:t>As a group exercise (potentially in pairs within group), get together in person and follow steps 1-7 (of 8) above for each prohibited conduct definition in SMPP: </a:t>
            </a:r>
            <a:r>
              <a:rPr kumimoji="0" lang="en-US" sz="24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panose="020B0604020202020204" pitchFamily="34" charset="0"/>
              </a:rPr>
              <a:t>Sexual Harassment, Sexual Assault, Dating Violence, Domestic Violence, and Stalking</a:t>
            </a:r>
          </a:p>
          <a:p>
            <a:pPr marL="0" indent="0" algn="just">
              <a:lnSpc>
                <a:spcPct val="107000"/>
              </a:lnSpc>
              <a:spcBef>
                <a:spcPts val="0"/>
              </a:spcBef>
              <a:buNone/>
            </a:pPr>
            <a:endParaRPr lang="en-US" sz="2400" dirty="0">
              <a:solidFill>
                <a:schemeClr val="tx1"/>
              </a:solidFill>
              <a:latin typeface="+mn-lt"/>
              <a:ea typeface="Calibri" panose="020F0502020204030204" pitchFamily="34" charset="0"/>
            </a:endParaRPr>
          </a:p>
          <a:p>
            <a:pPr marL="0" algn="just">
              <a:lnSpc>
                <a:spcPct val="107000"/>
              </a:lnSpc>
              <a:spcBef>
                <a:spcPts val="0"/>
              </a:spcBef>
              <a:buFont typeface="Wingdings" panose="05000000000000000000" pitchFamily="2" charset="2"/>
              <a:buChar char="§"/>
            </a:pPr>
            <a:r>
              <a:rPr lang="en-US" sz="2400" dirty="0">
                <a:solidFill>
                  <a:schemeClr val="tx1"/>
                </a:solidFill>
                <a:latin typeface="+mn-lt"/>
                <a:ea typeface="Calibri" panose="020F0502020204030204" pitchFamily="34" charset="0"/>
              </a:rPr>
              <a:t>Counts as additional training (of the highest caliber and importance)!!!</a:t>
            </a:r>
          </a:p>
          <a:p>
            <a:pPr marL="0" algn="just">
              <a:lnSpc>
                <a:spcPct val="107000"/>
              </a:lnSpc>
              <a:spcBef>
                <a:spcPts val="0"/>
              </a:spcBef>
              <a:buFont typeface="Wingdings" panose="05000000000000000000" pitchFamily="2" charset="2"/>
              <a:buChar char="§"/>
            </a:pPr>
            <a:endParaRPr lang="en-US" sz="2400" dirty="0">
              <a:solidFill>
                <a:schemeClr val="tx1"/>
              </a:solidFill>
              <a:latin typeface="+mn-lt"/>
              <a:ea typeface="Calibri" panose="020F0502020204030204" pitchFamily="34" charset="0"/>
            </a:endParaRPr>
          </a:p>
          <a:p>
            <a:pPr marL="0" algn="just">
              <a:lnSpc>
                <a:spcPct val="107000"/>
              </a:lnSpc>
              <a:spcBef>
                <a:spcPts val="0"/>
              </a:spcBef>
              <a:buFont typeface="Wingdings" panose="05000000000000000000" pitchFamily="2" charset="2"/>
              <a:buChar char="§"/>
            </a:pPr>
            <a:r>
              <a:rPr lang="en-US" sz="2400" dirty="0">
                <a:solidFill>
                  <a:schemeClr val="tx1"/>
                </a:solidFill>
                <a:latin typeface="+mn-lt"/>
                <a:ea typeface="Calibri" panose="020F0502020204030204" pitchFamily="34" charset="0"/>
              </a:rPr>
              <a:t>Order pizza and/or food and beverage of choice, incentivize/make it fun  however you can, just please do it </a:t>
            </a:r>
            <a:r>
              <a:rPr lang="en-US" sz="2400" dirty="0">
                <a:solidFill>
                  <a:schemeClr val="tx1"/>
                </a:solidFill>
                <a:latin typeface="+mn-lt"/>
                <a:ea typeface="Calibri" panose="020F0502020204030204" pitchFamily="34" charset="0"/>
                <a:sym typeface="Wingdings" panose="05000000000000000000" pitchFamily="2" charset="2"/>
              </a:rPr>
              <a:t></a:t>
            </a:r>
            <a:endParaRPr lang="en-US" sz="2400" dirty="0">
              <a:solidFill>
                <a:schemeClr val="tx1"/>
              </a:solidFill>
              <a:latin typeface="+mn-lt"/>
              <a:ea typeface="Calibri" panose="020F0502020204030204" pitchFamily="34" charset="0"/>
            </a:endParaRPr>
          </a:p>
          <a:p>
            <a:pPr marL="0" indent="0" algn="just">
              <a:lnSpc>
                <a:spcPct val="107000"/>
              </a:lnSpc>
              <a:spcBef>
                <a:spcPts val="0"/>
              </a:spcBef>
              <a:buNone/>
            </a:pPr>
            <a:endParaRPr lang="en-US" sz="2400" dirty="0">
              <a:solidFill>
                <a:schemeClr val="tx1"/>
              </a:solidFill>
              <a:latin typeface="+mn-lt"/>
              <a:ea typeface="Calibri" panose="020F0502020204030204" pitchFamily="34" charset="0"/>
            </a:endParaRPr>
          </a:p>
        </p:txBody>
      </p:sp>
    </p:spTree>
    <p:extLst>
      <p:ext uri="{BB962C8B-B14F-4D97-AF65-F5344CB8AC3E}">
        <p14:creationId xmlns:p14="http://schemas.microsoft.com/office/powerpoint/2010/main" val="643303144"/>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pPr algn="l"/>
            <a:r>
              <a:rPr lang="en-US" sz="3200" b="1" dirty="0">
                <a:latin typeface="+mj-lt"/>
              </a:rPr>
              <a:t>Thank You</a:t>
            </a:r>
            <a:endParaRPr lang="en-US" sz="3200" b="1" dirty="0">
              <a:solidFill>
                <a:schemeClr val="bg1">
                  <a:lumMod val="95000"/>
                </a:schemeClr>
              </a:solidFill>
              <a:latin typeface="+mj-lt"/>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flipH="1">
            <a:off x="-4419600" y="5943599"/>
            <a:ext cx="2667000" cy="72363"/>
          </a:xfrm>
        </p:spPr>
        <p:txBody>
          <a:bodyPr/>
          <a:lstStyle/>
          <a:p>
            <a:pPr marL="76200" indent="0">
              <a:buNone/>
            </a:pPr>
            <a:endParaRPr lang="en-US" sz="2000" dirty="0"/>
          </a:p>
        </p:txBody>
      </p:sp>
      <p:sp>
        <p:nvSpPr>
          <p:cNvPr id="4" name="Google Shape;319;p36">
            <a:extLst>
              <a:ext uri="{FF2B5EF4-FFF2-40B4-BE49-F238E27FC236}">
                <a16:creationId xmlns:a16="http://schemas.microsoft.com/office/drawing/2014/main" id="{13217FE8-73AA-9641-8C55-C6838FD4A500}"/>
              </a:ext>
            </a:extLst>
          </p:cNvPr>
          <p:cNvSpPr txBox="1">
            <a:spLocks/>
          </p:cNvSpPr>
          <p:nvPr/>
        </p:nvSpPr>
        <p:spPr>
          <a:xfrm>
            <a:off x="1735138" y="1277938"/>
            <a:ext cx="5672137" cy="784225"/>
          </a:xfrm>
          <a:prstGeom prst="rect">
            <a:avLst/>
          </a:prstGeom>
        </p:spPr>
        <p:txBody>
          <a:bodyPr spcFirstLastPara="1"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115000"/>
              </a:lnSpc>
              <a:spcBef>
                <a:spcPts val="600"/>
              </a:spcBef>
              <a:buClr>
                <a:srgbClr val="F55C21"/>
              </a:buClr>
              <a:buSzPts val="2400"/>
              <a:buFont typeface="Encode Sans ExtraLight"/>
              <a:buNone/>
              <a:defRPr/>
            </a:pPr>
            <a:r>
              <a:rPr lang="en" sz="2800" b="1" dirty="0">
                <a:ea typeface="Encode Sans ExtraLight"/>
                <a:sym typeface="Encode Sans ExtraLight"/>
              </a:rPr>
              <a:t>ANY QUESTIONS?</a:t>
            </a:r>
          </a:p>
        </p:txBody>
      </p:sp>
      <p:pic>
        <p:nvPicPr>
          <p:cNvPr id="5" name="Graphic 4" descr="Open envelope">
            <a:extLst>
              <a:ext uri="{FF2B5EF4-FFF2-40B4-BE49-F238E27FC236}">
                <a16:creationId xmlns:a16="http://schemas.microsoft.com/office/drawing/2014/main" id="{EA3E650F-EE68-8B47-9F05-EF3A32718E1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90800" y="2180901"/>
            <a:ext cx="914400" cy="914400"/>
          </a:xfrm>
          <a:prstGeom prst="rect">
            <a:avLst/>
          </a:prstGeom>
        </p:spPr>
      </p:pic>
      <p:pic>
        <p:nvPicPr>
          <p:cNvPr id="7" name="Graphic 6" descr="Monitor">
            <a:extLst>
              <a:ext uri="{FF2B5EF4-FFF2-40B4-BE49-F238E27FC236}">
                <a16:creationId xmlns:a16="http://schemas.microsoft.com/office/drawing/2014/main" id="{84EEB763-0628-444E-90F0-38B3C2E7DED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590800" y="3214039"/>
            <a:ext cx="914400" cy="914400"/>
          </a:xfrm>
          <a:prstGeom prst="rect">
            <a:avLst/>
          </a:prstGeom>
        </p:spPr>
      </p:pic>
      <p:sp>
        <p:nvSpPr>
          <p:cNvPr id="8" name="Rectangle 7">
            <a:extLst>
              <a:ext uri="{FF2B5EF4-FFF2-40B4-BE49-F238E27FC236}">
                <a16:creationId xmlns:a16="http://schemas.microsoft.com/office/drawing/2014/main" id="{114A430C-F4DC-C44A-8D93-7900143E28EC}"/>
              </a:ext>
            </a:extLst>
          </p:cNvPr>
          <p:cNvSpPr/>
          <p:nvPr/>
        </p:nvSpPr>
        <p:spPr>
          <a:xfrm>
            <a:off x="3886200" y="2453435"/>
            <a:ext cx="2587568" cy="400110"/>
          </a:xfrm>
          <a:prstGeom prst="rect">
            <a:avLst/>
          </a:prstGeom>
        </p:spPr>
        <p:txBody>
          <a:bodyPr wrap="none">
            <a:spAutoFit/>
          </a:bodyPr>
          <a:lstStyle/>
          <a:p>
            <a:pPr marL="76200">
              <a:buSzPts val="2400"/>
              <a:defRPr/>
            </a:pPr>
            <a:r>
              <a:rPr lang="en-US" sz="2000" kern="0" dirty="0">
                <a:solidFill>
                  <a:srgbClr val="004D6E"/>
                </a:solidFill>
                <a:latin typeface="Arial" panose="020B0604020202020204" pitchFamily="34" charset="0"/>
                <a:ea typeface="Arial"/>
                <a:cs typeface="Arial" panose="020B0604020202020204" pitchFamily="34" charset="0"/>
                <a:sym typeface="Arial"/>
              </a:rPr>
              <a:t>skarn@kv-legal.com</a:t>
            </a:r>
          </a:p>
        </p:txBody>
      </p:sp>
      <p:sp>
        <p:nvSpPr>
          <p:cNvPr id="10" name="TextBox 9">
            <a:extLst>
              <a:ext uri="{FF2B5EF4-FFF2-40B4-BE49-F238E27FC236}">
                <a16:creationId xmlns:a16="http://schemas.microsoft.com/office/drawing/2014/main" id="{49A8068F-24BF-134F-9D6E-538094CC9015}"/>
              </a:ext>
            </a:extLst>
          </p:cNvPr>
          <p:cNvSpPr txBox="1"/>
          <p:nvPr/>
        </p:nvSpPr>
        <p:spPr>
          <a:xfrm>
            <a:off x="3873500" y="3332685"/>
            <a:ext cx="2792413" cy="677108"/>
          </a:xfrm>
          <a:prstGeom prst="rect">
            <a:avLst/>
          </a:prstGeom>
          <a:noFill/>
        </p:spPr>
        <p:txBody>
          <a:bodyPr>
            <a:spAutoFit/>
          </a:bodyPr>
          <a:lstStyle/>
          <a:p>
            <a:pPr marL="76200">
              <a:buSzPts val="2400"/>
              <a:defRPr/>
            </a:pPr>
            <a:r>
              <a:rPr lang="en" sz="2000" kern="0" dirty="0" err="1">
                <a:solidFill>
                  <a:srgbClr val="004D6E"/>
                </a:solidFill>
                <a:latin typeface="Arial" panose="020B0604020202020204" pitchFamily="34" charset="0"/>
                <a:ea typeface="Arial"/>
                <a:cs typeface="Arial" panose="020B0604020202020204" pitchFamily="34" charset="0"/>
                <a:sym typeface="Arial"/>
              </a:rPr>
              <a:t>www.kv-legal.com</a:t>
            </a:r>
            <a:endParaRPr lang="en" sz="2000" kern="0" dirty="0">
              <a:solidFill>
                <a:srgbClr val="004D6E"/>
              </a:solidFill>
              <a:latin typeface="Arial" panose="020B0604020202020204" pitchFamily="34" charset="0"/>
              <a:ea typeface="Arial"/>
              <a:cs typeface="Arial" panose="020B0604020202020204" pitchFamily="34" charset="0"/>
              <a:sym typeface="Arial"/>
            </a:endParaRPr>
          </a:p>
          <a:p>
            <a:pPr>
              <a:buClr>
                <a:srgbClr val="000000"/>
              </a:buClr>
              <a:defRPr/>
            </a:pPr>
            <a:endParaRPr lang="en-US" kern="0" dirty="0">
              <a:latin typeface="Arial"/>
              <a:ea typeface="Arial"/>
              <a:cs typeface="Arial"/>
              <a:sym typeface="Arial"/>
            </a:endParaRPr>
          </a:p>
        </p:txBody>
      </p:sp>
      <p:pic>
        <p:nvPicPr>
          <p:cNvPr id="11" name="Graphic 10" descr="Telephone">
            <a:extLst>
              <a:ext uri="{FF2B5EF4-FFF2-40B4-BE49-F238E27FC236}">
                <a16:creationId xmlns:a16="http://schemas.microsoft.com/office/drawing/2014/main" id="{29201697-98C0-374A-BFCA-12276701340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590800" y="4128439"/>
            <a:ext cx="914400" cy="914400"/>
          </a:xfrm>
          <a:prstGeom prst="rect">
            <a:avLst/>
          </a:prstGeom>
        </p:spPr>
      </p:pic>
      <p:sp>
        <p:nvSpPr>
          <p:cNvPr id="13" name="Rectangle 12">
            <a:extLst>
              <a:ext uri="{FF2B5EF4-FFF2-40B4-BE49-F238E27FC236}">
                <a16:creationId xmlns:a16="http://schemas.microsoft.com/office/drawing/2014/main" id="{8AAA7210-F53B-FE42-BD25-E71B1F028B14}"/>
              </a:ext>
            </a:extLst>
          </p:cNvPr>
          <p:cNvSpPr/>
          <p:nvPr/>
        </p:nvSpPr>
        <p:spPr>
          <a:xfrm>
            <a:off x="3886200" y="4400973"/>
            <a:ext cx="2286000" cy="400110"/>
          </a:xfrm>
          <a:prstGeom prst="rect">
            <a:avLst/>
          </a:prstGeom>
        </p:spPr>
        <p:txBody>
          <a:bodyPr wrap="square">
            <a:spAutoFit/>
          </a:bodyPr>
          <a:lstStyle/>
          <a:p>
            <a:pPr>
              <a:buNone/>
            </a:pPr>
            <a:r>
              <a:rPr lang="en-US" sz="2000" dirty="0">
                <a:solidFill>
                  <a:srgbClr val="004D6E"/>
                </a:solidFill>
              </a:rPr>
              <a:t>804.823.4077</a:t>
            </a:r>
          </a:p>
        </p:txBody>
      </p:sp>
    </p:spTree>
    <p:extLst>
      <p:ext uri="{BB962C8B-B14F-4D97-AF65-F5344CB8AC3E}">
        <p14:creationId xmlns:p14="http://schemas.microsoft.com/office/powerpoint/2010/main" val="2145391855"/>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2800" b="1" dirty="0">
                <a:solidFill>
                  <a:schemeClr val="bg1">
                    <a:lumMod val="95000"/>
                  </a:schemeClr>
                </a:solidFill>
                <a:latin typeface="+mj-lt"/>
              </a:rPr>
              <a:t>TITLE IX GREIVANCE PROCEDURE REQUIREMENT </a:t>
            </a:r>
            <a:endParaRPr lang="en-US" sz="2000" b="1" dirty="0">
              <a:solidFill>
                <a:schemeClr val="bg1">
                  <a:lumMod val="95000"/>
                </a:schemeClr>
              </a:solidFill>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49600" y="1295400"/>
            <a:ext cx="7908600" cy="3928400"/>
          </a:xfrm>
        </p:spPr>
        <p:txBody>
          <a:bodyPr/>
          <a:lstStyle/>
          <a:p>
            <a:pPr marL="76200" indent="0">
              <a:buNone/>
            </a:pPr>
            <a:endParaRPr lang="en-US" sz="2800" dirty="0">
              <a:solidFill>
                <a:schemeClr val="tx1"/>
              </a:solidFill>
              <a:latin typeface="+mn-lt"/>
            </a:endParaRPr>
          </a:p>
          <a:p>
            <a:pPr marL="76200" indent="0" algn="just">
              <a:buNone/>
            </a:pPr>
            <a:r>
              <a:rPr lang="en-US" sz="2800" dirty="0">
                <a:solidFill>
                  <a:schemeClr val="tx1"/>
                </a:solidFill>
                <a:latin typeface="+mn-lt"/>
              </a:rPr>
              <a:t>TIX regulations require that schools "adopt and publish grievance procedures providing for prompt and equitable resolution of student and employee complaints alleging any action that be prohibited by these Title IX regulations [e.g., </a:t>
            </a:r>
            <a:r>
              <a:rPr kumimoji="0" lang="en-US" sz="2800" b="0" i="0" u="none" strike="noStrike" kern="1200" cap="none" spc="0" normalizeH="0" baseline="0" noProof="0" dirty="0">
                <a:ln>
                  <a:noFill/>
                </a:ln>
                <a:solidFill>
                  <a:srgbClr val="000000"/>
                </a:solidFill>
                <a:effectLst/>
                <a:uLnTx/>
                <a:uFillTx/>
                <a:latin typeface="Calibri"/>
                <a:ea typeface="+mn-ea"/>
                <a:cs typeface="Arial" panose="020B0604020202020204" pitchFamily="34" charset="0"/>
              </a:rPr>
              <a:t>Sexual Harassment, Sexual Assault, Stalking, Domestic/Dating Violence, and related behaviors].</a:t>
            </a:r>
            <a:r>
              <a:rPr lang="en-US" sz="2800" dirty="0">
                <a:solidFill>
                  <a:schemeClr val="tx1"/>
                </a:solidFill>
                <a:latin typeface="+mn-lt"/>
              </a:rPr>
              <a:t> "</a:t>
            </a:r>
          </a:p>
        </p:txBody>
      </p:sp>
    </p:spTree>
    <p:extLst>
      <p:ext uri="{BB962C8B-B14F-4D97-AF65-F5344CB8AC3E}">
        <p14:creationId xmlns:p14="http://schemas.microsoft.com/office/powerpoint/2010/main" val="3009881798"/>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8137200" cy="549600"/>
          </a:xfrm>
        </p:spPr>
        <p:txBody>
          <a:bodyPr/>
          <a:lstStyle/>
          <a:p>
            <a:r>
              <a:rPr lang="en-US" sz="2800" b="1" dirty="0">
                <a:solidFill>
                  <a:schemeClr val="bg1">
                    <a:lumMod val="95000"/>
                  </a:schemeClr>
                </a:solidFill>
                <a:latin typeface="+mj-lt"/>
              </a:rPr>
              <a:t>WHAT IS REQUIRED OF A TIX COVERED INSTITUTION (“SCHOOL”)?</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49600" y="1219200"/>
            <a:ext cx="7908600" cy="4419600"/>
          </a:xfrm>
        </p:spPr>
        <p:txBody>
          <a:bodyPr/>
          <a:lstStyle/>
          <a:p>
            <a:pPr algn="just"/>
            <a:r>
              <a:rPr lang="en-US" sz="2600" dirty="0">
                <a:solidFill>
                  <a:schemeClr val="tx1"/>
                </a:solidFill>
                <a:latin typeface="+mn-lt"/>
              </a:rPr>
              <a:t>Under TIX, when a TIX covered institution (“school”) has Actual Knowledge, it must respond, investigate and address any alleged discrimination and/or harassment on the basis of sex.</a:t>
            </a:r>
          </a:p>
          <a:p>
            <a:pPr lvl="1"/>
            <a:r>
              <a:rPr lang="en-US" sz="2200" dirty="0">
                <a:latin typeface="+mn-lt"/>
              </a:rPr>
              <a:t>Allegations can be made by or against a student or employee of a school, or a third party</a:t>
            </a:r>
          </a:p>
          <a:p>
            <a:pPr lvl="1"/>
            <a:r>
              <a:rPr lang="en-US" sz="2200" dirty="0">
                <a:latin typeface="+mn-lt"/>
              </a:rPr>
              <a:t>Regardless of sex, sexual orientation, sexual identity, gender expression or gender identity</a:t>
            </a:r>
          </a:p>
          <a:p>
            <a:pPr lvl="1"/>
            <a:r>
              <a:rPr lang="en-US" sz="2200" dirty="0">
                <a:solidFill>
                  <a:schemeClr val="tx1"/>
                </a:solidFill>
                <a:latin typeface="+mn-lt"/>
              </a:rPr>
              <a:t>Prohibited Conduct includes:  Sexual Harassment, Sexual Assault, Dating Violence, Domestic Violence, Stalking, and Retaliation</a:t>
            </a:r>
          </a:p>
          <a:p>
            <a:pPr lvl="1"/>
            <a:r>
              <a:rPr lang="en-US" sz="2200" dirty="0">
                <a:latin typeface="+mn-lt"/>
              </a:rPr>
              <a:t>Applies only to a school’s Education Program or Activity</a:t>
            </a:r>
            <a:endParaRPr lang="en-US" sz="2200" dirty="0">
              <a:solidFill>
                <a:schemeClr val="tx1"/>
              </a:solidFill>
              <a:latin typeface="+mn-lt"/>
            </a:endParaRPr>
          </a:p>
          <a:p>
            <a:endParaRPr lang="en-US" sz="2800" dirty="0">
              <a:solidFill>
                <a:schemeClr val="tx1"/>
              </a:solidFill>
              <a:latin typeface="+mn-lt"/>
            </a:endParaRPr>
          </a:p>
        </p:txBody>
      </p:sp>
    </p:spTree>
    <p:extLst>
      <p:ext uri="{BB962C8B-B14F-4D97-AF65-F5344CB8AC3E}">
        <p14:creationId xmlns:p14="http://schemas.microsoft.com/office/powerpoint/2010/main" val="3622886238"/>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2800" b="1" dirty="0">
                <a:solidFill>
                  <a:schemeClr val="bg1">
                    <a:lumMod val="95000"/>
                  </a:schemeClr>
                </a:solidFill>
                <a:latin typeface="+mj-lt"/>
              </a:rPr>
              <a:t>EDUCATIONAL PROGRAM OR ACTIVITY?</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49600" y="1143000"/>
            <a:ext cx="8213400" cy="4572000"/>
          </a:xfrm>
        </p:spPr>
        <p:txBody>
          <a:bodyPr/>
          <a:lstStyle/>
          <a:p>
            <a:pPr algn="just"/>
            <a:r>
              <a:rPr lang="en-US" sz="2400" dirty="0">
                <a:solidFill>
                  <a:schemeClr val="tx1"/>
                </a:solidFill>
                <a:latin typeface="+mn-lt"/>
              </a:rPr>
              <a:t>All school operations plus locations, events, or circumstances over which the school exercised substantial control over the Respondent and the context in which the alleged behavior occurred</a:t>
            </a:r>
          </a:p>
          <a:p>
            <a:pPr lvl="1"/>
            <a:r>
              <a:rPr lang="en-US" sz="2000" dirty="0">
                <a:solidFill>
                  <a:schemeClr val="tx1"/>
                </a:solidFill>
                <a:latin typeface="+mn-lt"/>
              </a:rPr>
              <a:t>Anything on Campus</a:t>
            </a:r>
          </a:p>
          <a:p>
            <a:pPr lvl="1"/>
            <a:r>
              <a:rPr lang="en-US" sz="2000" dirty="0">
                <a:solidFill>
                  <a:schemeClr val="tx1"/>
                </a:solidFill>
                <a:latin typeface="+mn-lt"/>
              </a:rPr>
              <a:t>Recognized Student Organizations</a:t>
            </a:r>
          </a:p>
          <a:p>
            <a:pPr lvl="1"/>
            <a:r>
              <a:rPr lang="en-US" sz="2000" dirty="0">
                <a:solidFill>
                  <a:schemeClr val="tx1"/>
                </a:solidFill>
                <a:latin typeface="+mn-lt"/>
              </a:rPr>
              <a:t>Labs and Clinics</a:t>
            </a:r>
          </a:p>
          <a:p>
            <a:pPr lvl="1"/>
            <a:r>
              <a:rPr lang="en-US" sz="2000" dirty="0">
                <a:solidFill>
                  <a:schemeClr val="tx1"/>
                </a:solidFill>
                <a:latin typeface="+mn-lt"/>
              </a:rPr>
              <a:t>Academics</a:t>
            </a:r>
          </a:p>
          <a:p>
            <a:pPr lvl="1"/>
            <a:r>
              <a:rPr lang="en-US" sz="2000" dirty="0">
                <a:solidFill>
                  <a:schemeClr val="tx1"/>
                </a:solidFill>
                <a:latin typeface="+mn-lt"/>
              </a:rPr>
              <a:t>Sponsored Performances and Events</a:t>
            </a:r>
          </a:p>
          <a:p>
            <a:pPr lvl="1"/>
            <a:r>
              <a:rPr lang="en-US" sz="2000" dirty="0">
                <a:solidFill>
                  <a:schemeClr val="tx1"/>
                </a:solidFill>
                <a:latin typeface="+mn-lt"/>
              </a:rPr>
              <a:t>Athletics</a:t>
            </a:r>
          </a:p>
          <a:p>
            <a:pPr lvl="1"/>
            <a:r>
              <a:rPr lang="en-US" sz="2000" dirty="0">
                <a:solidFill>
                  <a:schemeClr val="tx1"/>
                </a:solidFill>
                <a:latin typeface="+mn-lt"/>
              </a:rPr>
              <a:t>Residence Life</a:t>
            </a:r>
          </a:p>
          <a:p>
            <a:pPr lvl="1"/>
            <a:r>
              <a:rPr lang="en-US" sz="2000" dirty="0">
                <a:solidFill>
                  <a:schemeClr val="tx1"/>
                </a:solidFill>
                <a:latin typeface="+mn-lt"/>
              </a:rPr>
              <a:t>Admissions and Hiring</a:t>
            </a:r>
          </a:p>
          <a:p>
            <a:pPr lvl="1"/>
            <a:r>
              <a:rPr lang="en-US" sz="2000" dirty="0">
                <a:solidFill>
                  <a:schemeClr val="tx1"/>
                </a:solidFill>
                <a:latin typeface="+mn-lt"/>
              </a:rPr>
              <a:t>Work Study</a:t>
            </a:r>
          </a:p>
          <a:p>
            <a:pPr lvl="1"/>
            <a:r>
              <a:rPr lang="en-US" sz="2000" dirty="0">
                <a:solidFill>
                  <a:schemeClr val="tx1"/>
                </a:solidFill>
                <a:latin typeface="+mn-lt"/>
              </a:rPr>
              <a:t>Limited to the United States</a:t>
            </a:r>
          </a:p>
        </p:txBody>
      </p:sp>
    </p:spTree>
    <p:extLst>
      <p:ext uri="{BB962C8B-B14F-4D97-AF65-F5344CB8AC3E}">
        <p14:creationId xmlns:p14="http://schemas.microsoft.com/office/powerpoint/2010/main" val="1962808572"/>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2800" b="1" dirty="0">
                <a:solidFill>
                  <a:schemeClr val="bg1">
                    <a:lumMod val="95000"/>
                  </a:schemeClr>
                </a:solidFill>
                <a:latin typeface="+mn-lt"/>
              </a:rPr>
              <a:t>INSTITUTIONAL STANDARDS</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49600" y="1219200"/>
            <a:ext cx="8213400" cy="4419600"/>
          </a:xfrm>
        </p:spPr>
        <p:txBody>
          <a:bodyPr/>
          <a:lstStyle/>
          <a:p>
            <a:pPr algn="just"/>
            <a:r>
              <a:rPr lang="en-US" sz="2400" dirty="0">
                <a:solidFill>
                  <a:schemeClr val="tx1"/>
                </a:solidFill>
                <a:latin typeface="+mn-lt"/>
              </a:rPr>
              <a:t>A school must respond promptly in a manner that is not deliberately indifferent.</a:t>
            </a:r>
          </a:p>
          <a:p>
            <a:pPr lvl="1" algn="just"/>
            <a:r>
              <a:rPr lang="en-US" sz="2000" dirty="0">
                <a:latin typeface="+mn-lt"/>
              </a:rPr>
              <a:t>A school is deliberately indifferent only if its response to Sexual Harassment is clearly unreasonable in light of the known circumstances. </a:t>
            </a:r>
            <a:endParaRPr lang="en-US" sz="2000" dirty="0">
              <a:solidFill>
                <a:schemeClr val="tx1"/>
              </a:solidFill>
              <a:latin typeface="+mn-lt"/>
            </a:endParaRPr>
          </a:p>
          <a:p>
            <a:pPr algn="just"/>
            <a:r>
              <a:rPr lang="en-US" sz="2400" dirty="0">
                <a:solidFill>
                  <a:schemeClr val="tx1"/>
                </a:solidFill>
                <a:latin typeface="+mn-lt"/>
              </a:rPr>
              <a:t>A school is responsible for the actual knowledge of at least a designated set of senior administrators.</a:t>
            </a:r>
          </a:p>
          <a:p>
            <a:pPr algn="just"/>
            <a:r>
              <a:rPr lang="en-US" sz="2400" dirty="0">
                <a:solidFill>
                  <a:schemeClr val="tx1"/>
                </a:solidFill>
                <a:latin typeface="+mn-lt"/>
              </a:rPr>
              <a:t>Informal Resolution Process may be used for all cases except employee-on-student incidents.</a:t>
            </a:r>
          </a:p>
          <a:p>
            <a:pPr algn="just"/>
            <a:r>
              <a:rPr lang="en-US" sz="2400" dirty="0">
                <a:solidFill>
                  <a:schemeClr val="tx1"/>
                </a:solidFill>
                <a:latin typeface="+mn-lt"/>
              </a:rPr>
              <a:t>Typically, the evidentiary standard is “preponderance.”</a:t>
            </a:r>
          </a:p>
          <a:p>
            <a:pPr algn="just"/>
            <a:r>
              <a:rPr lang="en-US" sz="2400" dirty="0">
                <a:solidFill>
                  <a:schemeClr val="tx1"/>
                </a:solidFill>
                <a:latin typeface="+mn-lt"/>
              </a:rPr>
              <a:t>Oversight by the Title IX Coordinator</a:t>
            </a:r>
          </a:p>
        </p:txBody>
      </p:sp>
    </p:spTree>
    <p:extLst>
      <p:ext uri="{BB962C8B-B14F-4D97-AF65-F5344CB8AC3E}">
        <p14:creationId xmlns:p14="http://schemas.microsoft.com/office/powerpoint/2010/main" val="390480520"/>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2800" b="1" dirty="0">
                <a:solidFill>
                  <a:schemeClr val="bg1">
                    <a:lumMod val="95000"/>
                  </a:schemeClr>
                </a:solidFill>
                <a:latin typeface="+mj-lt"/>
              </a:rPr>
              <a:t>DELIBERATE INDIFFERENCE</a:t>
            </a: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465300" y="1143000"/>
            <a:ext cx="8213400" cy="4419600"/>
          </a:xfrm>
        </p:spPr>
        <p:txBody>
          <a:bodyPr/>
          <a:lstStyle/>
          <a:p>
            <a:r>
              <a:rPr lang="en-US" sz="2400" dirty="0">
                <a:solidFill>
                  <a:schemeClr val="tx1"/>
                </a:solidFill>
                <a:latin typeface="+mn-lt"/>
              </a:rPr>
              <a:t>What does Deliberate Indifference look like?</a:t>
            </a:r>
          </a:p>
          <a:p>
            <a:pPr lvl="1"/>
            <a:r>
              <a:rPr lang="en-US" sz="1800" dirty="0">
                <a:latin typeface="+mn-lt"/>
              </a:rPr>
              <a:t>Completely ignoring the situation</a:t>
            </a:r>
          </a:p>
          <a:p>
            <a:pPr lvl="1"/>
            <a:r>
              <a:rPr lang="en-US" sz="1800" dirty="0">
                <a:latin typeface="+mn-lt"/>
              </a:rPr>
              <a:t>Failing to investigate a situation when provided with incomplete information</a:t>
            </a:r>
          </a:p>
          <a:p>
            <a:pPr lvl="1"/>
            <a:r>
              <a:rPr lang="en-US" sz="1800" dirty="0">
                <a:solidFill>
                  <a:schemeClr val="tx1"/>
                </a:solidFill>
                <a:latin typeface="+mn-lt"/>
              </a:rPr>
              <a:t>Ignoring new acts by a Respondent</a:t>
            </a:r>
          </a:p>
          <a:p>
            <a:pPr lvl="1"/>
            <a:r>
              <a:rPr lang="en-US" sz="1800" dirty="0">
                <a:latin typeface="+mn-lt"/>
              </a:rPr>
              <a:t>Discouraging a Complainant from reporting or pursuing a complaint</a:t>
            </a:r>
          </a:p>
          <a:p>
            <a:pPr lvl="1"/>
            <a:r>
              <a:rPr lang="en-US" sz="1800" dirty="0">
                <a:latin typeface="+mn-lt"/>
              </a:rPr>
              <a:t>Continuing with the same ineffective directives despite the behavior continuing unabated</a:t>
            </a:r>
          </a:p>
          <a:p>
            <a:pPr lvl="1"/>
            <a:r>
              <a:rPr lang="en-US" sz="1800" dirty="0">
                <a:latin typeface="+mn-lt"/>
              </a:rPr>
              <a:t>Failing to recognize a Respondent’s position or authority or relevant history of misconduct </a:t>
            </a:r>
          </a:p>
          <a:p>
            <a:pPr lvl="1"/>
            <a:r>
              <a:rPr lang="en-US" sz="1800" dirty="0">
                <a:solidFill>
                  <a:schemeClr val="tx1"/>
                </a:solidFill>
                <a:latin typeface="+mn-lt"/>
              </a:rPr>
              <a:t>Failing to follow </a:t>
            </a:r>
            <a:r>
              <a:rPr lang="en-US" sz="1800" dirty="0">
                <a:latin typeface="+mn-lt"/>
              </a:rPr>
              <a:t>institutional</a:t>
            </a:r>
            <a:r>
              <a:rPr lang="en-US" sz="1800" dirty="0">
                <a:solidFill>
                  <a:schemeClr val="tx1"/>
                </a:solidFill>
                <a:latin typeface="+mn-lt"/>
              </a:rPr>
              <a:t> policies and procedures </a:t>
            </a:r>
          </a:p>
          <a:p>
            <a:pPr lvl="1"/>
            <a:r>
              <a:rPr lang="en-US" sz="1800" dirty="0">
                <a:latin typeface="+mn-lt"/>
              </a:rPr>
              <a:t>Allowing violations of no-contact orders without repercussions</a:t>
            </a:r>
          </a:p>
          <a:p>
            <a:pPr lvl="1"/>
            <a:r>
              <a:rPr lang="en-US" sz="1800" dirty="0">
                <a:solidFill>
                  <a:schemeClr val="tx1"/>
                </a:solidFill>
                <a:latin typeface="+mn-lt"/>
              </a:rPr>
              <a:t>Failing to file a formal complaint</a:t>
            </a:r>
            <a:r>
              <a:rPr lang="en-US" sz="1800" dirty="0">
                <a:latin typeface="+mn-lt"/>
              </a:rPr>
              <a:t>, if a Complainant declines to do so, when needed to protect the community.</a:t>
            </a:r>
          </a:p>
          <a:p>
            <a:pPr lvl="1"/>
            <a:r>
              <a:rPr lang="en-US" sz="1800" dirty="0">
                <a:solidFill>
                  <a:schemeClr val="tx1"/>
                </a:solidFill>
                <a:latin typeface="+mn-lt"/>
              </a:rPr>
              <a:t>Failure to contact </a:t>
            </a:r>
            <a:r>
              <a:rPr lang="en-US" sz="1800" dirty="0">
                <a:latin typeface="+mn-lt"/>
              </a:rPr>
              <a:t>a Complainant to offer supportive measures and explain the process.</a:t>
            </a:r>
            <a:endParaRPr lang="en-US" sz="1800" dirty="0">
              <a:solidFill>
                <a:schemeClr val="tx1"/>
              </a:solidFill>
              <a:latin typeface="+mn-lt"/>
            </a:endParaRPr>
          </a:p>
        </p:txBody>
      </p:sp>
    </p:spTree>
    <p:extLst>
      <p:ext uri="{BB962C8B-B14F-4D97-AF65-F5344CB8AC3E}">
        <p14:creationId xmlns:p14="http://schemas.microsoft.com/office/powerpoint/2010/main" val="254024894"/>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8FDD6-C9F6-4C43-BDE9-57DCFB75F1E6}"/>
              </a:ext>
            </a:extLst>
          </p:cNvPr>
          <p:cNvSpPr>
            <a:spLocks noGrp="1"/>
          </p:cNvSpPr>
          <p:nvPr>
            <p:ph type="title"/>
          </p:nvPr>
        </p:nvSpPr>
        <p:spPr>
          <a:xfrm>
            <a:off x="549600" y="152400"/>
            <a:ext cx="7497000" cy="549600"/>
          </a:xfrm>
        </p:spPr>
        <p:txBody>
          <a:bodyPr/>
          <a:lstStyle/>
          <a:p>
            <a:r>
              <a:rPr lang="en-US" sz="3200" b="1" dirty="0">
                <a:latin typeface="+mj-lt"/>
              </a:rPr>
              <a:t>REPORTING OBLIGATIONS</a:t>
            </a:r>
            <a:endParaRPr lang="en-US" sz="3200" b="1" dirty="0">
              <a:solidFill>
                <a:schemeClr val="bg1">
                  <a:lumMod val="95000"/>
                </a:schemeClr>
              </a:solidFill>
              <a:latin typeface="+mj-lt"/>
            </a:endParaRPr>
          </a:p>
        </p:txBody>
      </p:sp>
      <p:sp>
        <p:nvSpPr>
          <p:cNvPr id="147" name="Google Shape;147;p18">
            <a:extLst>
              <a:ext uri="{FF2B5EF4-FFF2-40B4-BE49-F238E27FC236}">
                <a16:creationId xmlns:a16="http://schemas.microsoft.com/office/drawing/2014/main" id="{0695B2B1-E132-49FE-B0CC-F68BF65CD605}"/>
              </a:ext>
            </a:extLst>
          </p:cNvPr>
          <p:cNvSpPr txBox="1">
            <a:spLocks noGrp="1"/>
          </p:cNvSpPr>
          <p:nvPr>
            <p:ph type="body" idx="1"/>
          </p:nvPr>
        </p:nvSpPr>
        <p:spPr>
          <a:xfrm>
            <a:off x="549600" y="1219200"/>
            <a:ext cx="8061000" cy="4495800"/>
          </a:xfrm>
        </p:spPr>
        <p:txBody>
          <a:bodyPr/>
          <a:lstStyle/>
          <a:p>
            <a:pPr marL="285750" indent="-285750" algn="just">
              <a:lnSpc>
                <a:spcPct val="107000"/>
              </a:lnSpc>
              <a:spcBef>
                <a:spcPts val="0"/>
              </a:spcBef>
            </a:pPr>
            <a:r>
              <a:rPr lang="en-US" sz="1600" dirty="0">
                <a:solidFill>
                  <a:schemeClr val="tx1"/>
                </a:solidFill>
                <a:latin typeface="+mn-lt"/>
                <a:ea typeface="Calibri" panose="020F0502020204030204" pitchFamily="34" charset="0"/>
                <a:cs typeface="Times New Roman" panose="02020603050405020304" pitchFamily="18" charset="0"/>
              </a:rPr>
              <a:t>Unless designated as a Confidential Resource, all employees are required to “promptly report concerns regarding suspected or known discrimination/harassment on the basis of sex to the Title IX Coordinator or a Deputy Title IX Coordinator.”</a:t>
            </a:r>
          </a:p>
          <a:p>
            <a:pPr marL="285750" indent="-285750" algn="just">
              <a:lnSpc>
                <a:spcPct val="107000"/>
              </a:lnSpc>
              <a:spcBef>
                <a:spcPts val="0"/>
              </a:spcBef>
            </a:pPr>
            <a:r>
              <a:rPr lang="en-US" sz="1600" dirty="0">
                <a:solidFill>
                  <a:schemeClr val="tx1"/>
                </a:solidFill>
                <a:latin typeface="+mn-lt"/>
                <a:ea typeface="Calibri" panose="020F0502020204030204" pitchFamily="34" charset="0"/>
                <a:cs typeface="Times New Roman" panose="02020603050405020304" pitchFamily="18" charset="0"/>
              </a:rPr>
              <a:t>Certain Administrators are designated as individuals with authority to institute corrective measures on behalf of the school – notice to any of these people/positions typically constitutes knowledge to the school, including: T</a:t>
            </a:r>
            <a:r>
              <a:rPr lang="en-US" sz="1400" dirty="0">
                <a:solidFill>
                  <a:schemeClr val="tx1"/>
                </a:solidFill>
                <a:latin typeface="+mn-lt"/>
                <a:ea typeface="Calibri" panose="020F0502020204030204" pitchFamily="34" charset="0"/>
                <a:cs typeface="Times New Roman" panose="02020603050405020304" pitchFamily="18" charset="0"/>
              </a:rPr>
              <a:t>itle IX Coordinator, President, Provost, Directors of Athletics, Human Resources and Students </a:t>
            </a:r>
            <a:endParaRPr lang="en-US" sz="1400" dirty="0">
              <a:latin typeface="+mn-lt"/>
              <a:ea typeface="Calibri" panose="020F0502020204030204" pitchFamily="34" charset="0"/>
              <a:cs typeface="Times New Roman" panose="02020603050405020304" pitchFamily="18" charset="0"/>
            </a:endParaRPr>
          </a:p>
          <a:p>
            <a:pPr marL="285750" indent="-285750" algn="just">
              <a:lnSpc>
                <a:spcPct val="107000"/>
              </a:lnSpc>
            </a:pPr>
            <a:r>
              <a:rPr lang="en-US" sz="1800" dirty="0">
                <a:solidFill>
                  <a:schemeClr val="tx1"/>
                </a:solidFill>
                <a:latin typeface="+mn-lt"/>
                <a:ea typeface="Calibri" panose="020F0502020204030204" pitchFamily="34" charset="0"/>
                <a:cs typeface="Times New Roman" panose="02020603050405020304" pitchFamily="18" charset="0"/>
              </a:rPr>
              <a:t>BUT:  If the only individual with knowledge is the Respondent, that is NOT notice to the school.</a:t>
            </a:r>
          </a:p>
          <a:p>
            <a:pPr marL="285750" indent="-285750" algn="just">
              <a:lnSpc>
                <a:spcPct val="107000"/>
              </a:lnSpc>
            </a:pPr>
            <a:r>
              <a:rPr lang="en-US" sz="1600" u="sng" dirty="0">
                <a:solidFill>
                  <a:schemeClr val="tx1"/>
                </a:solidFill>
                <a:latin typeface="+mn-lt"/>
                <a:ea typeface="Calibri" panose="020F0502020204030204" pitchFamily="34" charset="0"/>
                <a:cs typeface="Times New Roman" panose="02020603050405020304" pitchFamily="18" charset="0"/>
              </a:rPr>
              <a:t>Confidential Resources </a:t>
            </a:r>
            <a:r>
              <a:rPr lang="en-US" sz="1600" dirty="0">
                <a:solidFill>
                  <a:schemeClr val="tx1"/>
                </a:solidFill>
                <a:latin typeface="+mn-lt"/>
                <a:ea typeface="Calibri" panose="020F0502020204030204" pitchFamily="34" charset="0"/>
                <a:cs typeface="Times New Roman" panose="02020603050405020304" pitchFamily="18" charset="0"/>
              </a:rPr>
              <a:t>– employees designated as such typically will NOT report information about sex discrimination or harassment to other school personnel, including the Title IX Coordinator, unless the person disclosing the information consents to the disclosure or the law requires it (e.g., abuse involving a minor).  Include: Chaplain, Counseling, and Health Services.</a:t>
            </a:r>
          </a:p>
          <a:p>
            <a:pPr marL="285750" indent="-285750" algn="just">
              <a:lnSpc>
                <a:spcPct val="107000"/>
              </a:lnSpc>
            </a:pPr>
            <a:r>
              <a:rPr lang="en-US" sz="1600" dirty="0">
                <a:solidFill>
                  <a:schemeClr val="tx1"/>
                </a:solidFill>
                <a:latin typeface="+mn-lt"/>
                <a:ea typeface="Calibri" panose="020F0502020204030204" pitchFamily="34" charset="0"/>
                <a:cs typeface="Times New Roman" panose="02020603050405020304" pitchFamily="18" charset="0"/>
              </a:rPr>
              <a:t>NOTE:  Confidential Resources may report non-identifying statistical information for record-keeping and compliance purposes.</a:t>
            </a:r>
          </a:p>
          <a:p>
            <a:pPr marL="285750" indent="-285750" algn="just">
              <a:lnSpc>
                <a:spcPct val="107000"/>
              </a:lnSpc>
            </a:pPr>
            <a:endParaRPr lang="en-US" sz="1800" dirty="0">
              <a:solidFill>
                <a:schemeClr val="tx1"/>
              </a:solidFill>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4382285"/>
      </p:ext>
    </p:extLst>
  </p:cSld>
  <p:clrMapOvr>
    <a:masterClrMapping/>
  </p:clrMapOvr>
  <p:transition>
    <p:fade thruBlk="1"/>
  </p:transition>
</p:sld>
</file>

<file path=ppt/theme/theme1.xml><?xml version="1.0" encoding="utf-8"?>
<a:theme xmlns:a="http://schemas.openxmlformats.org/drawingml/2006/main" name="Office Theme">
  <a:themeElements>
    <a:clrScheme name="Investigations 101">
      <a:dk1>
        <a:srgbClr val="000000"/>
      </a:dk1>
      <a:lt1>
        <a:srgbClr val="FFFFFF"/>
      </a:lt1>
      <a:dk2>
        <a:srgbClr val="003953"/>
      </a:dk2>
      <a:lt2>
        <a:srgbClr val="EEECE1"/>
      </a:lt2>
      <a:accent1>
        <a:srgbClr val="4F81BD"/>
      </a:accent1>
      <a:accent2>
        <a:srgbClr val="C0504D"/>
      </a:accent2>
      <a:accent3>
        <a:srgbClr val="9BBB59"/>
      </a:accent3>
      <a:accent4>
        <a:srgbClr val="8064A2"/>
      </a:accent4>
      <a:accent5>
        <a:srgbClr val="00A9DE"/>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BEB7C8ECD433944956AFB1A4B65A866" ma:contentTypeVersion="3" ma:contentTypeDescription="Create a new document." ma:contentTypeScope="" ma:versionID="560ffe6bb33652abf9dc7fc6be7f8b98">
  <xsd:schema xmlns:xsd="http://www.w3.org/2001/XMLSchema" xmlns:xs="http://www.w3.org/2001/XMLSchema" xmlns:p="http://schemas.microsoft.com/office/2006/metadata/properties" xmlns:ns3="2032b7be-b070-4493-976c-6fc545861869" targetNamespace="http://schemas.microsoft.com/office/2006/metadata/properties" ma:root="true" ma:fieldsID="eb71820f7400d54891e8c082b5886970" ns3:_="">
    <xsd:import namespace="2032b7be-b070-4493-976c-6fc545861869"/>
    <xsd:element name="properties">
      <xsd:complexType>
        <xsd:sequence>
          <xsd:element name="documentManagement">
            <xsd:complexType>
              <xsd:all>
                <xsd:element ref="ns3:MediaServiceMetadata" minOccurs="0"/>
                <xsd:element ref="ns3:MediaServiceFastMetadata"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32b7be-b070-4493-976c-6fc5458618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2032b7be-b070-4493-976c-6fc545861869" xsi:nil="true"/>
  </documentManagement>
</p:properties>
</file>

<file path=customXml/itemProps1.xml><?xml version="1.0" encoding="utf-8"?>
<ds:datastoreItem xmlns:ds="http://schemas.openxmlformats.org/officeDocument/2006/customXml" ds:itemID="{EC7685B7-F380-413B-A3E7-06481793B9A3}">
  <ds:schemaRefs>
    <ds:schemaRef ds:uri="http://schemas.microsoft.com/sharepoint/v3/contenttype/forms"/>
  </ds:schemaRefs>
</ds:datastoreItem>
</file>

<file path=customXml/itemProps2.xml><?xml version="1.0" encoding="utf-8"?>
<ds:datastoreItem xmlns:ds="http://schemas.openxmlformats.org/officeDocument/2006/customXml" ds:itemID="{5CD46E1B-AEFD-4F74-B45F-E2CB01CDC2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32b7be-b070-4493-976c-6fc5458618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1C2D07-92F6-422C-A799-7685A62A7779}">
  <ds:schemaRefs>
    <ds:schemaRef ds:uri="http://schemas.microsoft.com/office/infopath/2007/PartnerControls"/>
    <ds:schemaRef ds:uri="http://schemas.microsoft.com/office/2006/documentManagement/types"/>
    <ds:schemaRef ds:uri="http://schemas.microsoft.com/office/2006/metadata/properties"/>
    <ds:schemaRef ds:uri="http://purl.org/dc/elements/1.1/"/>
    <ds:schemaRef ds:uri="2032b7be-b070-4493-976c-6fc545861869"/>
    <ds:schemaRef ds:uri="http://schemas.openxmlformats.org/package/2006/metadata/core-propertie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793</TotalTime>
  <Words>3013</Words>
  <Application>Microsoft Office PowerPoint</Application>
  <PresentationFormat>On-screen Show (4:3)</PresentationFormat>
  <Paragraphs>226</Paragraphs>
  <Slides>31</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Encode Sans</vt:lpstr>
      <vt:lpstr>Encode Sans ExtraLight</vt:lpstr>
      <vt:lpstr>Wingdings</vt:lpstr>
      <vt:lpstr>Office Theme</vt:lpstr>
      <vt:lpstr>PowerPoint Presentation</vt:lpstr>
      <vt:lpstr>TITLE IX (“TIX”) MAIN TEXT </vt:lpstr>
      <vt:lpstr>PRIMARY PURPOSES AND PROHIBITIONS </vt:lpstr>
      <vt:lpstr>TITLE IX GREIVANCE PROCEDURE REQUIREMENT </vt:lpstr>
      <vt:lpstr>WHAT IS REQUIRED OF A TIX COVERED INSTITUTION (“SCHOOL”)?</vt:lpstr>
      <vt:lpstr>EDUCATIONAL PROGRAM OR ACTIVITY?</vt:lpstr>
      <vt:lpstr>INSTITUTIONAL STANDARDS</vt:lpstr>
      <vt:lpstr>DELIBERATE INDIFFERENCE</vt:lpstr>
      <vt:lpstr>REPORTING OBLIGATIONS</vt:lpstr>
      <vt:lpstr>REPORTING OBLIGATIONS (CONT.)</vt:lpstr>
      <vt:lpstr>INSTITUTIONAL RESPONSE</vt:lpstr>
      <vt:lpstr>INSTITUTIONAL RESPONSE (CONT).</vt:lpstr>
      <vt:lpstr>INSTITUTIONAL RESPONSE (CONT).</vt:lpstr>
      <vt:lpstr>DO NOT BE PART OF THE PROBLEM.</vt:lpstr>
      <vt:lpstr>WHERE THINGS STAND WITH PENDING REGULATORY SHIFT</vt:lpstr>
      <vt:lpstr>(VERY SHORT ON PURPOSE)  PREVIEW OF UPCOMING FINAL TITLE IX RULE</vt:lpstr>
      <vt:lpstr>A UNIQUE AND IMPORTANT WINDOW OF OPPORTUNITY! </vt:lpstr>
      <vt:lpstr>ADDRESSING A FUNDAMENTAL, FREQUENT, AND HIGHLY UNFORTUNATE MISUNDERSTANDING </vt:lpstr>
      <vt:lpstr>NOT THE CENTRAL PURPOSE OF FORMAL RESOLUTION  </vt:lpstr>
      <vt:lpstr>THE ACTUAL CENTRAL PURPOSE OF FORMAL RESOLUTION</vt:lpstr>
      <vt:lpstr>REASONS THIS IS FORMAL RESOLUTION’S ACTUAL CENTRAL PURPOSE (AND SO HIGHLY CRITICAL TO DO WELL)</vt:lpstr>
      <vt:lpstr>WHAT CARRYING OUT THE ACTUAL CENTRAL PURPOSE REQUIRES AND CAN’T DO WITHOUT</vt:lpstr>
      <vt:lpstr>HOW TO (INTENSELY AND IN GREAT DEPTH) UNDERSTAND AND DISSECT PROHIBITED CONDUCT DEFINITIONS</vt:lpstr>
      <vt:lpstr>PRIMARY TIX TEAM MEMBER ROLES WITH REGARD TO CENTRAL PURPOSE</vt:lpstr>
      <vt:lpstr>PRIMARY TIX TEAM MEMBER ROLES WITH REGARD TO CENTRAL PURPOSE (CONT.)</vt:lpstr>
      <vt:lpstr>STALKING DEFINITION AND EXERCISE </vt:lpstr>
      <vt:lpstr>STALKING DEFINITION AND EXERCISE </vt:lpstr>
      <vt:lpstr>HYPOTHETICAL FACTS AND APPLICATION EXERCISE</vt:lpstr>
      <vt:lpstr>MASSIVE UPSIDES OF FULLY UNDERSTANDING AND CARRYING OUT FORMAL RESOLUTION CENTRAL PURPOSE</vt:lpstr>
      <vt:lpstr>TAKE HOME WORK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D. Whitlock</dc:creator>
  <cp:lastModifiedBy>Mehanna Borostyan</cp:lastModifiedBy>
  <cp:revision>30</cp:revision>
  <cp:lastPrinted>2023-09-28T13:10:52Z</cp:lastPrinted>
  <dcterms:created xsi:type="dcterms:W3CDTF">2023-08-04T19:01:00Z</dcterms:created>
  <dcterms:modified xsi:type="dcterms:W3CDTF">2023-09-28T14:27:18Z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0x0101001BEB7C8ECD433944956AFB1A4B65A866</vt:lpwstr>
  </property>
</Properties>
</file>