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759" r:id="rId5"/>
    <p:sldId id="778" r:id="rId6"/>
    <p:sldId id="447" r:id="rId7"/>
    <p:sldId id="766" r:id="rId8"/>
    <p:sldId id="767" r:id="rId9"/>
    <p:sldId id="764" r:id="rId10"/>
    <p:sldId id="771" r:id="rId11"/>
    <p:sldId id="770" r:id="rId12"/>
    <p:sldId id="777" r:id="rId13"/>
    <p:sldId id="776" r:id="rId14"/>
    <p:sldId id="768" r:id="rId15"/>
    <p:sldId id="775" r:id="rId16"/>
    <p:sldId id="772" r:id="rId17"/>
    <p:sldId id="773" r:id="rId18"/>
    <p:sldId id="774" r:id="rId19"/>
    <p:sldId id="765" r:id="rId20"/>
    <p:sldId id="769" r:id="rId21"/>
    <p:sldId id="554" r:id="rId22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00"/>
    <a:srgbClr val="F2F2F2"/>
    <a:srgbClr val="872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2" autoAdjust="0"/>
    <p:restoredTop sz="94694"/>
  </p:normalViewPr>
  <p:slideViewPr>
    <p:cSldViewPr snapToGrid="0">
      <p:cViewPr varScale="1">
        <p:scale>
          <a:sx n="124" d="100"/>
          <a:sy n="124" d="100"/>
        </p:scale>
        <p:origin x="800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FC-CC4E-B2E2-006515088B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FC-CC4E-B2E2-006515088B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FC-CC4E-B2E2-006515088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3148655"/>
        <c:axId val="1513150367"/>
      </c:lineChart>
      <c:catAx>
        <c:axId val="1513148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150367"/>
        <c:crosses val="autoZero"/>
        <c:auto val="1"/>
        <c:lblAlgn val="ctr"/>
        <c:lblOffset val="100"/>
        <c:noMultiLvlLbl val="0"/>
      </c:catAx>
      <c:valAx>
        <c:axId val="151315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148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Grades</a:t>
            </a:r>
          </a:p>
        </c:rich>
      </c:tx>
      <c:layout>
        <c:manualLayout>
          <c:xMode val="edge"/>
          <c:yMode val="edge"/>
          <c:x val="3.6849389362044051E-2"/>
          <c:y val="0.47809528080208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DD-C046-9C80-D966C88D7DD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62-E64B-909A-8417753A262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62-E64B-909A-8417753A262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62-E64B-909A-8417753A262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DD-C046-9C80-D966C88D7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6726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D8CCBE4-F632-4A47-B59E-67AB431EEB07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80" rIns="93159" bIns="4658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5"/>
          </a:xfrm>
          <a:prstGeom prst="rect">
            <a:avLst/>
          </a:prstGeom>
        </p:spPr>
        <p:txBody>
          <a:bodyPr vert="horz" lIns="93159" tIns="46580" rIns="93159" bIns="4658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6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7FBDDD-8BD8-4BD7-BA98-65BF64FC0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99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2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0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01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6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60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04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27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7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FBDDD-8BD8-4BD7-BA98-65BF64FC044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5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EC3A8-2FAE-48EB-AE26-B8A064916775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710E6-0F51-4ACD-B533-E63733174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8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DBB51-ED8D-4F01-9B9E-047111742D06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FF42E-FA0E-49E4-8DFA-CFBB4EF8D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5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FFC0F-0E3F-4C3F-B729-E3ED144176DC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DB01D-0640-4263-933D-1D22142D8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6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A92C-8FB2-432F-AB8B-C32A93FE56DC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04D3-B32D-4AE8-AEE0-83C576D1D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4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3D1E-AB6B-4082-9377-C413E88E16AF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CDB6-9129-4561-9DE7-25E5970EE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21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5D2BA-DE91-4500-9F92-64BF0B55EAB4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5155E-3CE3-4041-8D66-B8CE6FB0B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90297-0B38-40CC-81AD-48CDA07EB18C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C7165-E247-492B-A6A6-2CCF3467E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8B680-F980-4603-BAB5-8D46F177BE5F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A56AD-61A9-4506-B403-64A330EEE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7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DBF67-1D1A-4A0F-9109-2054656027A0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EDBB0-A80A-4F35-8BB6-DA13905F8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2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6F30E-21C4-4CD4-AD4C-B94717581913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DBD5E-C2AB-45AC-9F0B-78FCED873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1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DBB6E-7BB6-4C9F-B05E-8F6F22DF381B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72A17-895E-4BA6-84AD-E05BD6B13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8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4391A4-2E4D-41D8-92EA-2E26606F5D6D}" type="datetimeFigureOut">
              <a:rPr lang="en-US"/>
              <a:pPr>
                <a:defRPr/>
              </a:pPr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65FC5E-47E1-4ADE-83D0-5C4300194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7790" y="-103811"/>
            <a:ext cx="12227580" cy="894033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E64FA-48EF-4508-E0F2-1859FF03EA08}"/>
              </a:ext>
            </a:extLst>
          </p:cNvPr>
          <p:cNvSpPr txBox="1"/>
          <p:nvPr/>
        </p:nvSpPr>
        <p:spPr>
          <a:xfrm>
            <a:off x="2998910" y="151218"/>
            <a:ext cx="6194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HOW TO USE THIS TEMPLATE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03F59F-1930-6810-1549-C75C8A4931E1}"/>
              </a:ext>
            </a:extLst>
          </p:cNvPr>
          <p:cNvSpPr txBox="1"/>
          <p:nvPr/>
        </p:nvSpPr>
        <p:spPr>
          <a:xfrm>
            <a:off x="600075" y="1313474"/>
            <a:ext cx="5947481" cy="514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Save this file with a new name to retain the template for future use.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Choose one Presentation Slide to introduce your subject.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 using one style option from the Section Slide and from the Divider Slide to be used throughout your presentation.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Delete the slides you don’t need.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 exporting your file as a PDF ahead of your presentation if it needs to be shared or played on other machines aside from your own computer.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Change a picture by right-clicking on an existing photo and selecting “change picture.”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Charts and graphs can be modified using the chart design and format features.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3C678-F501-B436-85B7-1242443FB83F}"/>
              </a:ext>
            </a:extLst>
          </p:cNvPr>
          <p:cNvSpPr txBox="1"/>
          <p:nvPr/>
        </p:nvSpPr>
        <p:spPr>
          <a:xfrm>
            <a:off x="6920088" y="1733835"/>
            <a:ext cx="5178073" cy="461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Section and divider slides are useful for organizing lengthy presentations.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Focus on one idea per slide. It’s more effective to have numerous simple slides than complex slides.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visualize an idea, replace excessive text with an image or chart.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clean, colorful images that are context-appropriate, represent the industry. Ensure they portray the customer experience and real-life situations, are not awkwardly cropped, and avoid common clichés.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Choose JPG format for photos and PNG for illustrations.</a:t>
            </a:r>
            <a:r>
              <a:rPr lang="en-US" dirty="0">
                <a:effectLst/>
              </a:rPr>
              <a:t> </a:t>
            </a:r>
            <a:endParaRPr lang="en-US"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9710D3-443D-3C79-1D82-DC0C1F86DD1F}"/>
              </a:ext>
            </a:extLst>
          </p:cNvPr>
          <p:cNvSpPr txBox="1"/>
          <p:nvPr/>
        </p:nvSpPr>
        <p:spPr>
          <a:xfrm>
            <a:off x="6920088" y="1313474"/>
            <a:ext cx="252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Suggestions:</a:t>
            </a:r>
          </a:p>
        </p:txBody>
      </p:sp>
    </p:spTree>
    <p:extLst>
      <p:ext uri="{BB962C8B-B14F-4D97-AF65-F5344CB8AC3E}">
        <p14:creationId xmlns:p14="http://schemas.microsoft.com/office/powerpoint/2010/main" val="16527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3478"/>
            <a:ext cx="12192000" cy="69469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115100"/>
            <a:ext cx="12227580" cy="368578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7" name="Title 1"/>
          <p:cNvSpPr txBox="1">
            <a:spLocks/>
          </p:cNvSpPr>
          <p:nvPr/>
        </p:nvSpPr>
        <p:spPr bwMode="auto">
          <a:xfrm>
            <a:off x="707718" y="279337"/>
            <a:ext cx="12192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/>
              </a:rPr>
              <a:t>Section Title 1</a:t>
            </a:r>
            <a:endParaRPr lang="en-U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46BFD7-D2BF-044A-B9A3-FFA0B8804674}"/>
              </a:ext>
            </a:extLst>
          </p:cNvPr>
          <p:cNvCxnSpPr/>
          <p:nvPr/>
        </p:nvCxnSpPr>
        <p:spPr>
          <a:xfrm>
            <a:off x="803275" y="972702"/>
            <a:ext cx="10517188" cy="0"/>
          </a:xfrm>
          <a:prstGeom prst="line">
            <a:avLst/>
          </a:prstGeom>
          <a:ln w="28575">
            <a:solidFill>
              <a:srgbClr val="7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8E64FA-48EF-4508-E0F2-1859FF03EA08}"/>
              </a:ext>
            </a:extLst>
          </p:cNvPr>
          <p:cNvSpPr txBox="1"/>
          <p:nvPr/>
        </p:nvSpPr>
        <p:spPr>
          <a:xfrm>
            <a:off x="724252" y="1039415"/>
            <a:ext cx="619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Department</a:t>
            </a:r>
          </a:p>
        </p:txBody>
      </p:sp>
      <p:pic>
        <p:nvPicPr>
          <p:cNvPr id="7" name="Picture 6" descr="A logo of a university&#10;&#10;Description automatically generated">
            <a:extLst>
              <a:ext uri="{FF2B5EF4-FFF2-40B4-BE49-F238E27FC236}">
                <a16:creationId xmlns:a16="http://schemas.microsoft.com/office/drawing/2014/main" id="{C0C395CF-076D-DD24-C66C-DCA33AC9B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46" y="426634"/>
            <a:ext cx="1104234" cy="1092136"/>
          </a:xfrm>
          <a:prstGeom prst="rect">
            <a:avLst/>
          </a:prstGeom>
        </p:spPr>
      </p:pic>
      <p:pic>
        <p:nvPicPr>
          <p:cNvPr id="6" name="Picture 5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76FEB4AE-48DA-C5B8-BEDE-03B88625C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5979"/>
            <a:ext cx="5495154" cy="36634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BCAAED-D1C0-6EF8-2380-CDB5D83A6583}"/>
              </a:ext>
            </a:extLst>
          </p:cNvPr>
          <p:cNvSpPr txBox="1">
            <a:spLocks/>
          </p:cNvSpPr>
          <p:nvPr/>
        </p:nvSpPr>
        <p:spPr bwMode="auto">
          <a:xfrm>
            <a:off x="803276" y="2072076"/>
            <a:ext cx="3303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b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/>
              </a:rPr>
              <a:t>Sub-header</a:t>
            </a:r>
            <a:endParaRPr lang="en-US" b="1" dirty="0">
              <a:solidFill>
                <a:srgbClr val="74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798EC-4030-BF23-FAC9-EB41E2E03CCC}"/>
              </a:ext>
            </a:extLst>
          </p:cNvPr>
          <p:cNvSpPr txBox="1"/>
          <p:nvPr/>
        </p:nvSpPr>
        <p:spPr>
          <a:xfrm>
            <a:off x="803275" y="2656851"/>
            <a:ext cx="330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95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long red braids holding a phone&#10;&#10;Description automatically generated">
            <a:extLst>
              <a:ext uri="{FF2B5EF4-FFF2-40B4-BE49-F238E27FC236}">
                <a16:creationId xmlns:a16="http://schemas.microsoft.com/office/drawing/2014/main" id="{8C09E0FF-9CFC-97C6-F92E-A6DA1375E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3533974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1C471-6B3A-4972-3B5C-0514F7C6A414}"/>
              </a:ext>
            </a:extLst>
          </p:cNvPr>
          <p:cNvSpPr txBox="1"/>
          <p:nvPr/>
        </p:nvSpPr>
        <p:spPr>
          <a:xfrm>
            <a:off x="838200" y="1557619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latin typeface="+mn-lt"/>
              </a:rPr>
              <a:t>Content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C9BAF1-D5E0-DEA1-F7B1-C8A26A96C3D7}"/>
              </a:ext>
            </a:extLst>
          </p:cNvPr>
          <p:cNvSpPr txBox="1">
            <a:spLocks/>
          </p:cNvSpPr>
          <p:nvPr/>
        </p:nvSpPr>
        <p:spPr bwMode="auto">
          <a:xfrm>
            <a:off x="4572000" y="497837"/>
            <a:ext cx="710071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Section Title 2 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B807B-83A9-78AD-B84D-A341C00555EB}"/>
              </a:ext>
            </a:extLst>
          </p:cNvPr>
          <p:cNvSpPr txBox="1"/>
          <p:nvPr/>
        </p:nvSpPr>
        <p:spPr>
          <a:xfrm>
            <a:off x="519288" y="497837"/>
            <a:ext cx="330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Header</a:t>
            </a:r>
          </a:p>
        </p:txBody>
      </p:sp>
      <p:pic>
        <p:nvPicPr>
          <p:cNvPr id="14" name="Picture 13" descr="A logo of a university&#10;&#10;Description automatically generated">
            <a:extLst>
              <a:ext uri="{FF2B5EF4-FFF2-40B4-BE49-F238E27FC236}">
                <a16:creationId xmlns:a16="http://schemas.microsoft.com/office/drawing/2014/main" id="{BA1804CA-FD0C-F7EA-748C-E012FAC74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3" y="5791200"/>
            <a:ext cx="843297" cy="8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alking on the street&#10;&#10;Description automatically generated">
            <a:extLst>
              <a:ext uri="{FF2B5EF4-FFF2-40B4-BE49-F238E27FC236}">
                <a16:creationId xmlns:a16="http://schemas.microsoft.com/office/drawing/2014/main" id="{404BE328-B506-6B87-B0B4-BA28A1718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36" y="0"/>
            <a:ext cx="1220525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C9BAF1-D5E0-DEA1-F7B1-C8A26A96C3D7}"/>
              </a:ext>
            </a:extLst>
          </p:cNvPr>
          <p:cNvSpPr txBox="1">
            <a:spLocks/>
          </p:cNvSpPr>
          <p:nvPr/>
        </p:nvSpPr>
        <p:spPr bwMode="auto">
          <a:xfrm>
            <a:off x="4572000" y="497837"/>
            <a:ext cx="710071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Section Title 2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B807B-83A9-78AD-B84D-A341C00555EB}"/>
              </a:ext>
            </a:extLst>
          </p:cNvPr>
          <p:cNvSpPr txBox="1"/>
          <p:nvPr/>
        </p:nvSpPr>
        <p:spPr>
          <a:xfrm>
            <a:off x="519288" y="497837"/>
            <a:ext cx="330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Header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AE73B5A8-DE26-4E2F-6F12-4E86398EB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3" y="5791200"/>
            <a:ext cx="843297" cy="834058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7DE9817-31E7-0E5A-7582-6FE9E3C46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352440"/>
              </p:ext>
            </p:extLst>
          </p:nvPr>
        </p:nvGraphicFramePr>
        <p:xfrm>
          <a:off x="286083" y="1832911"/>
          <a:ext cx="4374306" cy="364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183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BF06-2BC0-F369-562E-FD23F2036ED5}"/>
              </a:ext>
            </a:extLst>
          </p:cNvPr>
          <p:cNvSpPr txBox="1">
            <a:spLocks/>
          </p:cNvSpPr>
          <p:nvPr/>
        </p:nvSpPr>
        <p:spPr bwMode="auto">
          <a:xfrm>
            <a:off x="6751396" y="1571557"/>
            <a:ext cx="3303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/>
              </a:rPr>
              <a:t>Header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24612-EAB9-59FA-A6EE-9F48D4F06730}"/>
              </a:ext>
            </a:extLst>
          </p:cNvPr>
          <p:cNvSpPr txBox="1"/>
          <p:nvPr/>
        </p:nvSpPr>
        <p:spPr>
          <a:xfrm>
            <a:off x="395749" y="6254076"/>
            <a:ext cx="330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Section Title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2E299-3C13-F431-8058-4958004852D0}"/>
              </a:ext>
            </a:extLst>
          </p:cNvPr>
          <p:cNvSpPr txBox="1"/>
          <p:nvPr/>
        </p:nvSpPr>
        <p:spPr>
          <a:xfrm>
            <a:off x="6751395" y="2156332"/>
            <a:ext cx="330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Content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37B0E7F7-5C3C-A432-C68A-6D8321DC3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313268"/>
            <a:ext cx="1648818" cy="635710"/>
          </a:xfrm>
          <a:prstGeom prst="rect">
            <a:avLst/>
          </a:prstGeom>
        </p:spPr>
      </p:pic>
      <p:pic>
        <p:nvPicPr>
          <p:cNvPr id="12" name="Picture 11" descr="A long shot of a building&#10;&#10;Description automatically generated">
            <a:extLst>
              <a:ext uri="{FF2B5EF4-FFF2-40B4-BE49-F238E27FC236}">
                <a16:creationId xmlns:a16="http://schemas.microsoft.com/office/drawing/2014/main" id="{72762F58-15D0-5387-4ADE-077444B1B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2" y="2939740"/>
            <a:ext cx="3091896" cy="2319561"/>
          </a:xfrm>
          <a:prstGeom prst="rect">
            <a:avLst/>
          </a:prstGeom>
        </p:spPr>
      </p:pic>
      <p:pic>
        <p:nvPicPr>
          <p:cNvPr id="14" name="Picture 13" descr="A long shot of a building&#10;&#10;Description automatically generated">
            <a:extLst>
              <a:ext uri="{FF2B5EF4-FFF2-40B4-BE49-F238E27FC236}">
                <a16:creationId xmlns:a16="http://schemas.microsoft.com/office/drawing/2014/main" id="{583BF2FD-4233-A75C-02B4-30F9973DF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42" y="1598699"/>
            <a:ext cx="2488166" cy="1399401"/>
          </a:xfrm>
          <a:prstGeom prst="rect">
            <a:avLst/>
          </a:prstGeom>
        </p:spPr>
      </p:pic>
      <p:pic>
        <p:nvPicPr>
          <p:cNvPr id="16" name="Picture 15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F2F1F888-0E7C-7DEC-4636-51DF93CAC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2" y="946160"/>
            <a:ext cx="3258484" cy="1830907"/>
          </a:xfrm>
          <a:prstGeom prst="rect">
            <a:avLst/>
          </a:prstGeom>
        </p:spPr>
      </p:pic>
      <p:pic>
        <p:nvPicPr>
          <p:cNvPr id="18" name="Picture 17" descr="A person wearing headphones and holding up a peace sign&#10;&#10;Description automatically generated">
            <a:extLst>
              <a:ext uri="{FF2B5EF4-FFF2-40B4-BE49-F238E27FC236}">
                <a16:creationId xmlns:a16="http://schemas.microsoft.com/office/drawing/2014/main" id="{2034F1EF-E193-C56E-69C4-9024DF1E7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56" y="3265777"/>
            <a:ext cx="2451600" cy="16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BF06-2BC0-F369-562E-FD23F2036ED5}"/>
              </a:ext>
            </a:extLst>
          </p:cNvPr>
          <p:cNvSpPr txBox="1">
            <a:spLocks/>
          </p:cNvSpPr>
          <p:nvPr/>
        </p:nvSpPr>
        <p:spPr bwMode="auto">
          <a:xfrm>
            <a:off x="6751396" y="1571557"/>
            <a:ext cx="3303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/>
              </a:rPr>
              <a:t>Header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24612-EAB9-59FA-A6EE-9F48D4F06730}"/>
              </a:ext>
            </a:extLst>
          </p:cNvPr>
          <p:cNvSpPr txBox="1"/>
          <p:nvPr/>
        </p:nvSpPr>
        <p:spPr>
          <a:xfrm>
            <a:off x="395749" y="6254076"/>
            <a:ext cx="330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Section Title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2E299-3C13-F431-8058-4958004852D0}"/>
              </a:ext>
            </a:extLst>
          </p:cNvPr>
          <p:cNvSpPr txBox="1"/>
          <p:nvPr/>
        </p:nvSpPr>
        <p:spPr>
          <a:xfrm>
            <a:off x="6751395" y="2156332"/>
            <a:ext cx="330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Content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37B0E7F7-5C3C-A432-C68A-6D8321DC3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313268"/>
            <a:ext cx="1648818" cy="635710"/>
          </a:xfrm>
          <a:prstGeom prst="rect">
            <a:avLst/>
          </a:prstGeom>
        </p:spPr>
      </p:pic>
      <p:pic>
        <p:nvPicPr>
          <p:cNvPr id="4" name="Picture 3" descr="A couple of women smiling&#10;&#10;Description automatically generated">
            <a:extLst>
              <a:ext uri="{FF2B5EF4-FFF2-40B4-BE49-F238E27FC236}">
                <a16:creationId xmlns:a16="http://schemas.microsoft.com/office/drawing/2014/main" id="{BCF57199-C9E2-6416-A4ED-02E28DF8A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" y="1216378"/>
            <a:ext cx="5930900" cy="39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BF06-2BC0-F369-562E-FD23F2036ED5}"/>
              </a:ext>
            </a:extLst>
          </p:cNvPr>
          <p:cNvSpPr txBox="1">
            <a:spLocks/>
          </p:cNvSpPr>
          <p:nvPr/>
        </p:nvSpPr>
        <p:spPr bwMode="auto">
          <a:xfrm>
            <a:off x="6751396" y="1571557"/>
            <a:ext cx="3303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/>
              </a:rPr>
              <a:t>Header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24612-EAB9-59FA-A6EE-9F48D4F06730}"/>
              </a:ext>
            </a:extLst>
          </p:cNvPr>
          <p:cNvSpPr txBox="1"/>
          <p:nvPr/>
        </p:nvSpPr>
        <p:spPr>
          <a:xfrm>
            <a:off x="395749" y="6254076"/>
            <a:ext cx="330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Section Title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2E299-3C13-F431-8058-4958004852D0}"/>
              </a:ext>
            </a:extLst>
          </p:cNvPr>
          <p:cNvSpPr txBox="1"/>
          <p:nvPr/>
        </p:nvSpPr>
        <p:spPr>
          <a:xfrm>
            <a:off x="6751395" y="2156332"/>
            <a:ext cx="330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Paragraph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37B0E7F7-5C3C-A432-C68A-6D8321DC3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313268"/>
            <a:ext cx="1648818" cy="63571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FD7C067-F37C-0ED3-6995-3D5A7AE95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7234440"/>
              </p:ext>
            </p:extLst>
          </p:nvPr>
        </p:nvGraphicFramePr>
        <p:xfrm>
          <a:off x="868607" y="1247772"/>
          <a:ext cx="4978400" cy="361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66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857" y="0"/>
            <a:ext cx="12300857" cy="702128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logo of a university&#10;&#10;Description automatically generated">
            <a:extLst>
              <a:ext uri="{FF2B5EF4-FFF2-40B4-BE49-F238E27FC236}">
                <a16:creationId xmlns:a16="http://schemas.microsoft.com/office/drawing/2014/main" id="{962E2E3E-483E-245E-D58A-791D87EE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34" y="1003711"/>
            <a:ext cx="4302927" cy="42557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33148E-33B1-3108-FCE6-082607DBBA5C}"/>
              </a:ext>
            </a:extLst>
          </p:cNvPr>
          <p:cNvSpPr txBox="1">
            <a:spLocks/>
          </p:cNvSpPr>
          <p:nvPr/>
        </p:nvSpPr>
        <p:spPr bwMode="auto">
          <a:xfrm>
            <a:off x="1858028" y="5671721"/>
            <a:ext cx="8475941" cy="61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srgbClr val="740000"/>
                </a:solidFill>
                <a:latin typeface="Century Gothic" panose="020B0502020202020204" pitchFamily="34" charset="0"/>
                <a:cs typeface="Times New Roman"/>
              </a:rPr>
              <a:t>END SLIDE 1</a:t>
            </a:r>
            <a:endParaRPr lang="en-US" sz="3600" dirty="0">
              <a:solidFill>
                <a:srgbClr val="74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1B2959-C496-11C6-E682-8D377F4260DA}"/>
              </a:ext>
            </a:extLst>
          </p:cNvPr>
          <p:cNvSpPr/>
          <p:nvPr/>
        </p:nvSpPr>
        <p:spPr>
          <a:xfrm>
            <a:off x="0" y="-88900"/>
            <a:ext cx="12192000" cy="6946900"/>
          </a:xfrm>
          <a:prstGeom prst="rect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 descr="A red circle with white text&#10;&#10;Description automatically generated">
            <a:extLst>
              <a:ext uri="{FF2B5EF4-FFF2-40B4-BE49-F238E27FC236}">
                <a16:creationId xmlns:a16="http://schemas.microsoft.com/office/drawing/2014/main" id="{03236A69-A37F-CF06-AA26-DD83F98A3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96" y="828826"/>
            <a:ext cx="4460407" cy="4411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B2E50-6B39-2C64-33DE-9A7BC63A235F}"/>
              </a:ext>
            </a:extLst>
          </p:cNvPr>
          <p:cNvSpPr txBox="1">
            <a:spLocks/>
          </p:cNvSpPr>
          <p:nvPr/>
        </p:nvSpPr>
        <p:spPr bwMode="auto">
          <a:xfrm>
            <a:off x="1858029" y="5357586"/>
            <a:ext cx="8475941" cy="61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END SLIDE 2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88900"/>
            <a:ext cx="12192000" cy="6946900"/>
          </a:xfrm>
          <a:prstGeom prst="rect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7CF98F8-4005-C487-B814-4F9C8B7B2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57" y="2008414"/>
            <a:ext cx="4735286" cy="28411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422B0D-41EB-6FFD-AF3A-3FF2D7710760}"/>
              </a:ext>
            </a:extLst>
          </p:cNvPr>
          <p:cNvSpPr txBox="1">
            <a:spLocks/>
          </p:cNvSpPr>
          <p:nvPr/>
        </p:nvSpPr>
        <p:spPr bwMode="auto">
          <a:xfrm>
            <a:off x="1858029" y="4849586"/>
            <a:ext cx="8475941" cy="61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END SLIDE 3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7790" y="-103811"/>
            <a:ext cx="12227580" cy="894033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E64FA-48EF-4508-E0F2-1859FF03EA08}"/>
              </a:ext>
            </a:extLst>
          </p:cNvPr>
          <p:cNvSpPr txBox="1"/>
          <p:nvPr/>
        </p:nvSpPr>
        <p:spPr>
          <a:xfrm>
            <a:off x="2052610" y="151218"/>
            <a:ext cx="8086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KEEP YOUR PRESENTATION ACCESSIBLE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03F59F-1930-6810-1549-C75C8A4931E1}"/>
              </a:ext>
            </a:extLst>
          </p:cNvPr>
          <p:cNvSpPr txBox="1"/>
          <p:nvPr/>
        </p:nvSpPr>
        <p:spPr>
          <a:xfrm>
            <a:off x="600075" y="1313474"/>
            <a:ext cx="10892014" cy="266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indent="0">
              <a:lnSpc>
                <a:spcPct val="145000"/>
              </a:lnSpc>
              <a:spcBef>
                <a:spcPts val="1400"/>
              </a:spcBef>
              <a:buNone/>
            </a:pPr>
            <a:r>
              <a:rPr lang="en-US" dirty="0">
                <a:solidFill>
                  <a:srgbClr val="3A3C3D"/>
                </a:solidFill>
                <a:latin typeface="+mn-lt"/>
                <a:ea typeface="Arial"/>
                <a:cs typeface="Arial"/>
                <a:sym typeface="Arial"/>
              </a:rPr>
              <a:t>As you make it your own:</a:t>
            </a:r>
            <a:endParaRPr lang="en-US" dirty="0">
              <a:latin typeface="+mn-lt"/>
            </a:endParaRPr>
          </a:p>
          <a:p>
            <a:pPr marL="400050" lvl="0" indent="-285750">
              <a:lnSpc>
                <a:spcPct val="145000"/>
              </a:lnSpc>
              <a:spcBef>
                <a:spcPts val="1400"/>
              </a:spcBef>
              <a:buClr>
                <a:srgbClr val="585C5E"/>
              </a:buClr>
              <a:buSzPts val="1800"/>
            </a:pPr>
            <a:r>
              <a:rPr lang="en-US" dirty="0">
                <a:solidFill>
                  <a:srgbClr val="3A3C3D"/>
                </a:solidFill>
                <a:latin typeface="+mn-lt"/>
              </a:rPr>
              <a:t>Periodically go from View &gt; Normal to </a:t>
            </a:r>
            <a:r>
              <a:rPr lang="en-US" b="1" dirty="0">
                <a:solidFill>
                  <a:srgbClr val="3A3C3D"/>
                </a:solidFill>
                <a:latin typeface="+mn-lt"/>
              </a:rPr>
              <a:t>View</a:t>
            </a:r>
            <a:r>
              <a:rPr lang="en-US" dirty="0">
                <a:solidFill>
                  <a:srgbClr val="3A3C3D"/>
                </a:solidFill>
                <a:latin typeface="+mn-lt"/>
              </a:rPr>
              <a:t> &gt; </a:t>
            </a:r>
            <a:r>
              <a:rPr lang="en-US" b="1" dirty="0">
                <a:solidFill>
                  <a:srgbClr val="3A3C3D"/>
                </a:solidFill>
                <a:latin typeface="+mn-lt"/>
              </a:rPr>
              <a:t>Outline</a:t>
            </a:r>
            <a:r>
              <a:rPr lang="en-US" dirty="0">
                <a:solidFill>
                  <a:srgbClr val="3A3C3D"/>
                </a:solidFill>
                <a:latin typeface="+mn-lt"/>
              </a:rPr>
              <a:t> and make sure that each slide has a unique title and that the main text appears in outline mode.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1400"/>
              </a:spcBef>
              <a:buClr>
                <a:srgbClr val="585C5E"/>
              </a:buClr>
              <a:buSzPts val="1800"/>
            </a:pPr>
            <a:r>
              <a:rPr lang="en-US" b="1" i="0" u="none" strike="noStrike" cap="none" dirty="0">
                <a:solidFill>
                  <a:srgbClr val="3A3C3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Keep type </a:t>
            </a:r>
            <a:r>
              <a:rPr lang="en-US" i="0" u="none" strike="noStrike" cap="none" dirty="0">
                <a:solidFill>
                  <a:srgbClr val="3A3C3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over 18 points and at </a:t>
            </a:r>
            <a:r>
              <a:rPr lang="en-US" b="1" i="0" u="none" strike="noStrike" cap="none" dirty="0">
                <a:solidFill>
                  <a:srgbClr val="3A3C3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over 24 points</a:t>
            </a:r>
            <a:r>
              <a:rPr lang="en-US" i="0" u="none" strike="noStrike" cap="none" dirty="0">
                <a:solidFill>
                  <a:srgbClr val="3A3C3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if possible.</a:t>
            </a:r>
          </a:p>
          <a:p>
            <a:pPr marL="342900" indent="-342900">
              <a:lnSpc>
                <a:spcPct val="100000"/>
              </a:lnSpc>
              <a:spcBef>
                <a:spcPts val="1400"/>
              </a:spcBef>
              <a:buClr>
                <a:srgbClr val="585C5E"/>
              </a:buClr>
              <a:buSzPts val="1800"/>
            </a:pPr>
            <a:r>
              <a:rPr lang="en-US" b="1" i="0" u="none" strike="noStrike" cap="none" dirty="0">
                <a:solidFill>
                  <a:srgbClr val="3A3C3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Distribute a PPTX and a PDF</a:t>
            </a:r>
            <a:r>
              <a:rPr lang="en-US" b="0" i="0" u="none" strike="noStrike" cap="none" dirty="0">
                <a:solidFill>
                  <a:srgbClr val="3A3C3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the PPTX will be more accessible while the PDF will be more compatible in case of missing fonts.</a:t>
            </a:r>
          </a:p>
        </p:txBody>
      </p:sp>
    </p:spTree>
    <p:extLst>
      <p:ext uri="{BB962C8B-B14F-4D97-AF65-F5344CB8AC3E}">
        <p14:creationId xmlns:p14="http://schemas.microsoft.com/office/powerpoint/2010/main" val="29509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731838" y="3094038"/>
            <a:ext cx="10728325" cy="1089025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PRESENTATION TITLE 1</a:t>
            </a:r>
          </a:p>
        </p:txBody>
      </p:sp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1032933" y="4183063"/>
            <a:ext cx="10210799" cy="8274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800" dirty="0">
                <a:solidFill>
                  <a:srgbClr val="740000"/>
                </a:solidFill>
                <a:latin typeface="Century Gothic" panose="020B0502020202020204" pitchFamily="34" charset="0"/>
                <a:cs typeface="Times New Roman"/>
              </a:rPr>
              <a:t>SUB-HEADER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 dirty="0">
                <a:solidFill>
                  <a:srgbClr val="740000"/>
                </a:solidFill>
                <a:latin typeface="Century Gothic" panose="020B0502020202020204" pitchFamily="34" charset="0"/>
                <a:cs typeface="Times New Roman"/>
              </a:rPr>
              <a:t>Date</a:t>
            </a:r>
            <a:endParaRPr lang="en-US" altLang="en-US" sz="4000" dirty="0">
              <a:solidFill>
                <a:srgbClr val="7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logo of a university&#10;&#10;Description automatically generated">
            <a:extLst>
              <a:ext uri="{FF2B5EF4-FFF2-40B4-BE49-F238E27FC236}">
                <a16:creationId xmlns:a16="http://schemas.microsoft.com/office/drawing/2014/main" id="{22F83C03-A096-DFA6-EF8E-5804D7E1E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04" y="1370097"/>
            <a:ext cx="1812791" cy="17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6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B115A-CB0D-174D-432B-983CB4809387}"/>
              </a:ext>
            </a:extLst>
          </p:cNvPr>
          <p:cNvSpPr/>
          <p:nvPr/>
        </p:nvSpPr>
        <p:spPr>
          <a:xfrm>
            <a:off x="-80836" y="-93134"/>
            <a:ext cx="9066792" cy="7044267"/>
          </a:xfrm>
          <a:prstGeom prst="rect">
            <a:avLst/>
          </a:prstGeom>
          <a:solidFill>
            <a:srgbClr val="74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91E50E-A5C3-5AB8-12C2-F350DB834938}"/>
              </a:ext>
            </a:extLst>
          </p:cNvPr>
          <p:cNvSpPr txBox="1">
            <a:spLocks/>
          </p:cNvSpPr>
          <p:nvPr/>
        </p:nvSpPr>
        <p:spPr bwMode="auto">
          <a:xfrm>
            <a:off x="662718" y="2698587"/>
            <a:ext cx="8475941" cy="61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600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PRESENTATION TITLE 2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66368-3E0F-CE7F-7CFB-B79A020F3681}"/>
              </a:ext>
            </a:extLst>
          </p:cNvPr>
          <p:cNvSpPr txBox="1"/>
          <p:nvPr/>
        </p:nvSpPr>
        <p:spPr>
          <a:xfrm>
            <a:off x="744833" y="3713346"/>
            <a:ext cx="6194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SUB-HEADER</a:t>
            </a:r>
          </a:p>
        </p:txBody>
      </p:sp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D63D7449-717B-F8B6-2AD9-17A6EAC58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44" y="2341226"/>
            <a:ext cx="2199646" cy="2175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1D2CAE-A4A6-9E6B-5DEE-E7ECAFEC42FC}"/>
              </a:ext>
            </a:extLst>
          </p:cNvPr>
          <p:cNvSpPr txBox="1"/>
          <p:nvPr/>
        </p:nvSpPr>
        <p:spPr>
          <a:xfrm>
            <a:off x="744833" y="4372348"/>
            <a:ext cx="619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974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F3AA19F1-6100-211E-D715-048BC5E35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56" y="305327"/>
            <a:ext cx="2111661" cy="8141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AF25C3A-424E-DDEC-6A42-511617881791}"/>
              </a:ext>
            </a:extLst>
          </p:cNvPr>
          <p:cNvSpPr txBox="1">
            <a:spLocks/>
          </p:cNvSpPr>
          <p:nvPr/>
        </p:nvSpPr>
        <p:spPr bwMode="auto">
          <a:xfrm>
            <a:off x="756994" y="2730500"/>
            <a:ext cx="1115342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60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/>
              </a:rPr>
              <a:t>PRESENTATION TITLE 3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1C471-6B3A-4972-3B5C-0514F7C6A414}"/>
              </a:ext>
            </a:extLst>
          </p:cNvPr>
          <p:cNvSpPr txBox="1"/>
          <p:nvPr/>
        </p:nvSpPr>
        <p:spPr>
          <a:xfrm>
            <a:off x="756994" y="3623765"/>
            <a:ext cx="3303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Sub-Header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E0C89-9979-674A-024D-EB38A922B4D3}"/>
              </a:ext>
            </a:extLst>
          </p:cNvPr>
          <p:cNvSpPr txBox="1"/>
          <p:nvPr/>
        </p:nvSpPr>
        <p:spPr>
          <a:xfrm>
            <a:off x="756993" y="4184870"/>
            <a:ext cx="330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976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DB05A3-8DB6-AE12-1F83-4787386E30A9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F40C63-32E3-96C7-0287-3DB65DF99BBA}"/>
              </a:ext>
            </a:extLst>
          </p:cNvPr>
          <p:cNvSpPr txBox="1">
            <a:spLocks/>
          </p:cNvSpPr>
          <p:nvPr/>
        </p:nvSpPr>
        <p:spPr bwMode="auto">
          <a:xfrm>
            <a:off x="1858029" y="3075866"/>
            <a:ext cx="8475941" cy="61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60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DIVIDER 1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logo of a university&#10;&#10;Description automatically generated">
            <a:extLst>
              <a:ext uri="{FF2B5EF4-FFF2-40B4-BE49-F238E27FC236}">
                <a16:creationId xmlns:a16="http://schemas.microsoft.com/office/drawing/2014/main" id="{3CB08A72-B0DA-6ADA-C1CF-2032BAE83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46" y="426634"/>
            <a:ext cx="1104234" cy="109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a red roof&#10;&#10;Description automatically generated">
            <a:extLst>
              <a:ext uri="{FF2B5EF4-FFF2-40B4-BE49-F238E27FC236}">
                <a16:creationId xmlns:a16="http://schemas.microsoft.com/office/drawing/2014/main" id="{92E43D3F-B450-564E-F4A7-ABC11B7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2F40C63-32E3-96C7-0287-3DB65DF99BBA}"/>
              </a:ext>
            </a:extLst>
          </p:cNvPr>
          <p:cNvSpPr txBox="1">
            <a:spLocks/>
          </p:cNvSpPr>
          <p:nvPr/>
        </p:nvSpPr>
        <p:spPr bwMode="auto">
          <a:xfrm>
            <a:off x="3350481" y="2872491"/>
            <a:ext cx="5491038" cy="1113017"/>
          </a:xfrm>
          <a:prstGeom prst="rect">
            <a:avLst/>
          </a:prstGeom>
          <a:solidFill>
            <a:srgbClr val="740000">
              <a:alpha val="83137"/>
            </a:srgbClr>
          </a:solidFill>
          <a:ln>
            <a:noFill/>
          </a:ln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6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DIVIDER 2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1BEA51FD-5962-7D8C-4101-CA5E4241E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1" y="5655733"/>
            <a:ext cx="1030820" cy="10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1B2959-C496-11C6-E682-8D377F4260DA}"/>
              </a:ext>
            </a:extLst>
          </p:cNvPr>
          <p:cNvSpPr/>
          <p:nvPr/>
        </p:nvSpPr>
        <p:spPr>
          <a:xfrm>
            <a:off x="0" y="-88900"/>
            <a:ext cx="12192000" cy="6946900"/>
          </a:xfrm>
          <a:prstGeom prst="rect">
            <a:avLst/>
          </a:prstGeom>
          <a:solidFill>
            <a:srgbClr val="7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F40C63-32E3-96C7-0287-3DB65DF99BBA}"/>
              </a:ext>
            </a:extLst>
          </p:cNvPr>
          <p:cNvSpPr txBox="1">
            <a:spLocks/>
          </p:cNvSpPr>
          <p:nvPr/>
        </p:nvSpPr>
        <p:spPr bwMode="auto">
          <a:xfrm>
            <a:off x="1858029" y="3075866"/>
            <a:ext cx="8475941" cy="61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600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DIVIDER SLIDE 3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200927D6-ADB4-EE37-DD61-69F393AA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7" y="5849337"/>
            <a:ext cx="1362932" cy="81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7643"/>
            <a:ext cx="12192000" cy="69469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115100"/>
            <a:ext cx="12227580" cy="368578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7" name="Title 1"/>
          <p:cNvSpPr txBox="1">
            <a:spLocks/>
          </p:cNvSpPr>
          <p:nvPr/>
        </p:nvSpPr>
        <p:spPr bwMode="auto">
          <a:xfrm>
            <a:off x="707718" y="279337"/>
            <a:ext cx="12192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/>
              </a:rPr>
              <a:t>Section Title 1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46BFD7-D2BF-044A-B9A3-FFA0B8804674}"/>
              </a:ext>
            </a:extLst>
          </p:cNvPr>
          <p:cNvCxnSpPr/>
          <p:nvPr/>
        </p:nvCxnSpPr>
        <p:spPr>
          <a:xfrm>
            <a:off x="803275" y="972702"/>
            <a:ext cx="10517188" cy="0"/>
          </a:xfrm>
          <a:prstGeom prst="line">
            <a:avLst/>
          </a:prstGeom>
          <a:ln w="28575">
            <a:solidFill>
              <a:srgbClr val="7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8E64FA-48EF-4508-E0F2-1859FF03EA08}"/>
              </a:ext>
            </a:extLst>
          </p:cNvPr>
          <p:cNvSpPr txBox="1"/>
          <p:nvPr/>
        </p:nvSpPr>
        <p:spPr>
          <a:xfrm>
            <a:off x="724252" y="1039415"/>
            <a:ext cx="619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Department</a:t>
            </a:r>
          </a:p>
        </p:txBody>
      </p:sp>
      <p:pic>
        <p:nvPicPr>
          <p:cNvPr id="7" name="Picture 6" descr="A logo of a university&#10;&#10;Description automatically generated">
            <a:extLst>
              <a:ext uri="{FF2B5EF4-FFF2-40B4-BE49-F238E27FC236}">
                <a16:creationId xmlns:a16="http://schemas.microsoft.com/office/drawing/2014/main" id="{C0C395CF-076D-DD24-C66C-DCA33AC9B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46" y="426634"/>
            <a:ext cx="1104234" cy="109213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E61A6E7-5F79-7DF9-D9AF-6C749D2575BB}"/>
              </a:ext>
            </a:extLst>
          </p:cNvPr>
          <p:cNvSpPr txBox="1">
            <a:spLocks/>
          </p:cNvSpPr>
          <p:nvPr/>
        </p:nvSpPr>
        <p:spPr bwMode="auto">
          <a:xfrm>
            <a:off x="803276" y="2072076"/>
            <a:ext cx="3303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b="1" dirty="0">
                <a:solidFill>
                  <a:srgbClr val="740000"/>
                </a:solidFill>
                <a:latin typeface="Century Gothic" panose="020B0502020202020204" pitchFamily="34" charset="0"/>
                <a:cs typeface="Times New Roman"/>
              </a:rPr>
              <a:t>Sub-header</a:t>
            </a:r>
            <a:endParaRPr lang="en-US" b="1" dirty="0">
              <a:solidFill>
                <a:srgbClr val="74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03F59F-1930-6810-1549-C75C8A4931E1}"/>
              </a:ext>
            </a:extLst>
          </p:cNvPr>
          <p:cNvSpPr txBox="1"/>
          <p:nvPr/>
        </p:nvSpPr>
        <p:spPr>
          <a:xfrm>
            <a:off x="803275" y="2656851"/>
            <a:ext cx="330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3391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SU Presentations Template" id="{A5A5A546-38F6-4A01-BAC8-09397C6684FD}" vid="{E9C65598-52A1-45A8-836D-26A2C2589E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EE0BA9A24BAC44BE86083FE8C0C059" ma:contentTypeVersion="2" ma:contentTypeDescription="Create a new document." ma:contentTypeScope="" ma:versionID="cf5ce20564e32a8b435be67e3a0f9de5">
  <xsd:schema xmlns:xsd="http://www.w3.org/2001/XMLSchema" xmlns:xs="http://www.w3.org/2001/XMLSchema" xmlns:p="http://schemas.microsoft.com/office/2006/metadata/properties" xmlns:ns2="d6386a0c-3ce5-41ce-b50a-b28237be0694" targetNamespace="http://schemas.microsoft.com/office/2006/metadata/properties" ma:root="true" ma:fieldsID="225f83eacb088cd13fe7ef22aefd621d" ns2:_="">
    <xsd:import namespace="d6386a0c-3ce5-41ce-b50a-b28237be06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86a0c-3ce5-41ce-b50a-b28237be06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4FF9EB-3A14-4849-BD3E-800F233640A7}">
  <ds:schemaRefs>
    <ds:schemaRef ds:uri="d6386a0c-3ce5-41ce-b50a-b28237be06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AFDEFE5-C690-4654-91D4-1AEF1F0979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3CE13D-2AC3-445E-9EE6-199067DDD51C}">
  <ds:schemaRefs>
    <ds:schemaRef ds:uri="d6386a0c-3ce5-41ce-b50a-b28237be06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11144</TotalTime>
  <Words>365</Words>
  <Application>Microsoft Macintosh PowerPoint</Application>
  <PresentationFormat>Widescreen</PresentationFormat>
  <Paragraphs>70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Century Gothic</vt:lpstr>
      <vt:lpstr>Segoe UI</vt:lpstr>
      <vt:lpstr>Times New Roman</vt:lpstr>
      <vt:lpstr>Office Theme</vt:lpstr>
      <vt:lpstr>PowerPoint Presentation</vt:lpstr>
      <vt:lpstr>PowerPoint Presentation</vt:lpstr>
      <vt:lpstr>PRESENTATION TITLE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Carolina State University</dc:title>
  <dc:creator>Angelia P Jackson</dc:creator>
  <cp:lastModifiedBy>Millen, Dana</cp:lastModifiedBy>
  <cp:revision>80</cp:revision>
  <cp:lastPrinted>2020-02-28T22:43:32Z</cp:lastPrinted>
  <dcterms:created xsi:type="dcterms:W3CDTF">2016-07-18T23:42:31Z</dcterms:created>
  <dcterms:modified xsi:type="dcterms:W3CDTF">2024-06-28T13:40:10Z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0x010100D8EE0BA9A24BAC44BE86083FE8C0C059</vt:lpwstr>
  </property>
</Properties>
</file>